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348" r:id="rId4"/>
    <p:sldId id="349" r:id="rId5"/>
    <p:sldId id="350" r:id="rId6"/>
    <p:sldId id="351" r:id="rId7"/>
    <p:sldId id="352" r:id="rId8"/>
    <p:sldId id="292" r:id="rId9"/>
    <p:sldId id="353" r:id="rId10"/>
    <p:sldId id="354" r:id="rId11"/>
    <p:sldId id="355" r:id="rId12"/>
    <p:sldId id="356" r:id="rId13"/>
    <p:sldId id="357" r:id="rId14"/>
    <p:sldId id="360" r:id="rId15"/>
    <p:sldId id="361" r:id="rId16"/>
    <p:sldId id="362" r:id="rId17"/>
    <p:sldId id="303" r:id="rId18"/>
    <p:sldId id="295" r:id="rId19"/>
    <p:sldId id="358" r:id="rId20"/>
    <p:sldId id="359" r:id="rId21"/>
    <p:sldId id="363" r:id="rId22"/>
    <p:sldId id="364" r:id="rId23"/>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125" d="100"/>
          <a:sy n="125" d="100"/>
        </p:scale>
        <p:origin x="-678" y="439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dgm:spPr/>
      <dgm:t>
        <a:bodyPr/>
        <a:lstStyle/>
        <a:p>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de-DE" sz="1350" smtClean="0">
              <a:latin typeface="Times New Roman" pitchFamily="18" charset="0"/>
              <a:cs typeface="Times New Roman" pitchFamily="18" charset="0"/>
            </a:rPr>
            <a:t>Các hoạt động Chào mừng thành công Đại hội lần thứ XII của Đảng</a:t>
          </a:r>
          <a:endParaRPr lang="en-US" sz="135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dgm:spPr/>
      <dgm:t>
        <a:bodyPr/>
        <a:lstStyle/>
        <a:p>
          <a:r>
            <a:rPr lang="en-US" smtClean="0">
              <a:latin typeface="Times New Roman" pitchFamily="18" charset="0"/>
              <a:cs typeface="Times New Roman" pitchFamily="18" charset="0"/>
            </a:rPr>
            <a:t>2</a:t>
          </a:r>
          <a:endParaRPr lang="en-US">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de-DE" sz="1350" smtClean="0">
              <a:latin typeface="Times New Roman" pitchFamily="18" charset="0"/>
              <a:cs typeface="Times New Roman" pitchFamily="18" charset="0"/>
            </a:rPr>
            <a:t>Triển khai tuyên truyền, học tập, quán triệt Nghị quyết Đại hội lần thứ XII của Đảng</a:t>
          </a:r>
          <a:endParaRPr lang="en-US" sz="1350" b="0" i="0">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22661DB2-9375-4149-9E22-5349BBE0BFB3}">
      <dgm:prSet/>
      <dgm:spPr/>
      <dgm:t>
        <a:bodyPr/>
        <a:lstStyle/>
        <a:p>
          <a:r>
            <a:rPr lang="en-US" smtClean="0">
              <a:latin typeface="Times New Roman" pitchFamily="18" charset="0"/>
              <a:cs typeface="Times New Roman" pitchFamily="18" charset="0"/>
            </a:rPr>
            <a:t>4</a:t>
          </a:r>
          <a:endParaRPr lang="en-US">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dgm:spPr/>
      <dgm:t>
        <a:bodyPr/>
        <a:lstStyle/>
        <a:p>
          <a:r>
            <a:rPr lang="en-US" smtClean="0">
              <a:latin typeface="Times New Roman" pitchFamily="18" charset="0"/>
              <a:cs typeface="Times New Roman" pitchFamily="18" charset="0"/>
            </a:rPr>
            <a:t>5</a:t>
          </a:r>
          <a:endParaRPr lang="en-US">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Tết trồng cây </a:t>
          </a:r>
          <a:r>
            <a:rPr lang="en-US" sz="1400" i="1" smtClean="0">
              <a:latin typeface="Times New Roman" pitchFamily="18" charset="0"/>
              <a:cs typeface="Times New Roman" pitchFamily="18" charset="0"/>
            </a:rPr>
            <a:t>“Đời đời nhớ ơn Bác Hồ - Xuân Bính Thân 2016”</a:t>
          </a:r>
          <a:endParaRPr lang="en-US" sz="1400" smtClean="0">
            <a:latin typeface="Times New Roman" pitchFamily="18" charset="0"/>
            <a:cs typeface="Times New Roman" pitchFamily="18" charset="0"/>
          </a:endParaRP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dgm:spPr/>
      <dgm:t>
        <a:bodyPr/>
        <a:lstStyle/>
        <a:p>
          <a:r>
            <a:rPr lang="en-US" smtClean="0">
              <a:latin typeface="Times New Roman" pitchFamily="18" charset="0"/>
              <a:cs typeface="Times New Roman" pitchFamily="18" charset="0"/>
            </a:rPr>
            <a:t>6</a:t>
          </a:r>
          <a:endParaRPr lang="en-US">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pPr algn="just"/>
          <a:r>
            <a:rPr lang="de-DE" sz="1400" smtClean="0">
              <a:latin typeface="Times New Roman" pitchFamily="18" charset="0"/>
              <a:cs typeface="Times New Roman" pitchFamily="18" charset="0"/>
            </a:rPr>
            <a:t>Tổ chức các hoạt động kỷ niệm 85 năm Ngày thành lập Đoàn TNCS Hồ Chí Minh (26/3/1931 - 26/3/2016)</a:t>
          </a:r>
          <a:endParaRPr lang="en-US" sz="1400">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Tham dự Diễn đàn thanh niên Hội đồng kinh tế và xã hội Liên hợp quốc (ECOSOC) tại Mỹ</a:t>
          </a: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dgm:spPr/>
      <dgm:t>
        <a:bodyPr/>
        <a:lstStyle/>
        <a:p>
          <a:r>
            <a:rPr lang="en-US" smtClean="0">
              <a:latin typeface="Times New Roman" pitchFamily="18" charset="0"/>
              <a:cs typeface="Times New Roman" pitchFamily="18" charset="0"/>
            </a:rPr>
            <a:t>7</a:t>
          </a:r>
          <a:endParaRPr lang="en-US">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090287A8-43F3-4938-A067-C6ACD589366F}">
      <dgm:prSet/>
      <dgm:spPr/>
      <dgm:t>
        <a:bodyPr/>
        <a:lstStyle/>
        <a:p>
          <a:r>
            <a:rPr lang="en-US" smtClean="0">
              <a:latin typeface="Times New Roman" pitchFamily="18" charset="0"/>
              <a:cs typeface="Times New Roman" pitchFamily="18" charset="0"/>
            </a:rPr>
            <a:t>8</a:t>
          </a:r>
          <a:endParaRPr lang="en-US">
            <a:latin typeface="Times New Roman" pitchFamily="18" charset="0"/>
            <a:cs typeface="Times New Roman" pitchFamily="18" charset="0"/>
          </a:endParaRPr>
        </a:p>
      </dgm:t>
    </dgm:pt>
    <dgm:pt modelId="{E0234E2B-4507-45D0-964C-8D663DE2EF1E}" type="parTrans" cxnId="{2EE5BEA3-2E62-47BC-8F87-C9BABE9D12E6}">
      <dgm:prSet/>
      <dgm:spPr/>
      <dgm:t>
        <a:bodyPr/>
        <a:lstStyle/>
        <a:p>
          <a:endParaRPr lang="en-US">
            <a:latin typeface="Times New Roman" pitchFamily="18" charset="0"/>
            <a:cs typeface="Times New Roman" pitchFamily="18" charset="0"/>
          </a:endParaRPr>
        </a:p>
      </dgm:t>
    </dgm:pt>
    <dgm:pt modelId="{849E22F2-1CA9-4C80-A3D6-8D9AA6844BCC}" type="sibTrans" cxnId="{2EE5BEA3-2E62-47BC-8F87-C9BABE9D12E6}">
      <dgm:prSet/>
      <dgm:spPr/>
      <dgm:t>
        <a:bodyPr/>
        <a:lstStyle/>
        <a:p>
          <a:endParaRPr lang="en-US">
            <a:latin typeface="Times New Roman" pitchFamily="18" charset="0"/>
            <a:cs typeface="Times New Roman" pitchFamily="18" charset="0"/>
          </a:endParaRPr>
        </a:p>
      </dgm:t>
    </dgm:pt>
    <dgm:pt modelId="{8943FBC7-FE1E-4119-9791-7E6DED194968}">
      <dgm:prSet custT="1"/>
      <dgm:spPr/>
      <dgm:t>
        <a:bodyPr/>
        <a:lstStyle/>
        <a:p>
          <a:pPr algn="just"/>
          <a:r>
            <a:rPr lang="en-US" sz="1350" smtClean="0">
              <a:latin typeface="Times New Roman" pitchFamily="18" charset="0"/>
              <a:cs typeface="Times New Roman" pitchFamily="18" charset="0"/>
            </a:rPr>
            <a:t>Tham dự Hội nghị Hội đồng điều hành Hội hữu nghị ASEAN-Nhật Bản (ECM) tại Lào</a:t>
          </a:r>
          <a:endParaRPr lang="en-US" sz="1350">
            <a:latin typeface="Times New Roman" pitchFamily="18" charset="0"/>
            <a:cs typeface="Times New Roman" pitchFamily="18" charset="0"/>
          </a:endParaRPr>
        </a:p>
      </dgm:t>
    </dgm:pt>
    <dgm:pt modelId="{4164B2DA-DCD2-41A7-BC17-F00431081B42}" type="parTrans" cxnId="{4908D6B0-3061-4F03-A92B-63D787BA5366}">
      <dgm:prSet/>
      <dgm:spPr/>
      <dgm:t>
        <a:bodyPr/>
        <a:lstStyle/>
        <a:p>
          <a:endParaRPr lang="en-US">
            <a:latin typeface="Times New Roman" pitchFamily="18" charset="0"/>
            <a:cs typeface="Times New Roman" pitchFamily="18" charset="0"/>
          </a:endParaRPr>
        </a:p>
      </dgm:t>
    </dgm:pt>
    <dgm:pt modelId="{302A18E4-9C99-434D-8209-9EDAF7A9C35E}" type="sibTrans" cxnId="{4908D6B0-3061-4F03-A92B-63D787BA5366}">
      <dgm:prSet/>
      <dgm:spPr/>
      <dgm:t>
        <a:bodyPr/>
        <a:lstStyle/>
        <a:p>
          <a:endParaRPr lang="en-US">
            <a:latin typeface="Times New Roman" pitchFamily="18" charset="0"/>
            <a:cs typeface="Times New Roman" pitchFamily="18" charset="0"/>
          </a:endParaRPr>
        </a:p>
      </dgm:t>
    </dgm:pt>
    <dgm:pt modelId="{4346B6E4-D76A-48AA-9528-6BBA25EEA664}">
      <dgm:prSet/>
      <dgm:spPr/>
      <dgm:t>
        <a:bodyPr/>
        <a:lstStyle/>
        <a:p>
          <a:r>
            <a:rPr lang="en-US" smtClean="0">
              <a:latin typeface="Times New Roman" pitchFamily="18" charset="0"/>
              <a:cs typeface="Times New Roman" pitchFamily="18" charset="0"/>
            </a:rPr>
            <a:t>9</a:t>
          </a:r>
          <a:endParaRPr lang="en-US">
            <a:latin typeface="Times New Roman" pitchFamily="18" charset="0"/>
            <a:cs typeface="Times New Roman" pitchFamily="18" charset="0"/>
          </a:endParaRPr>
        </a:p>
      </dgm:t>
    </dgm:pt>
    <dgm:pt modelId="{5DFD5278-FECC-4ED5-A1BF-DC201BC00921}" type="parTrans" cxnId="{A11431A3-A905-4574-9D1C-DA9E7147A34F}">
      <dgm:prSet/>
      <dgm:spPr/>
      <dgm:t>
        <a:bodyPr/>
        <a:lstStyle/>
        <a:p>
          <a:endParaRPr lang="en-US">
            <a:latin typeface="Times New Roman" pitchFamily="18" charset="0"/>
            <a:cs typeface="Times New Roman" pitchFamily="18" charset="0"/>
          </a:endParaRPr>
        </a:p>
      </dgm:t>
    </dgm:pt>
    <dgm:pt modelId="{E65B0748-7C17-4480-ADC7-6A2E2A616A25}" type="sibTrans" cxnId="{A11431A3-A905-4574-9D1C-DA9E7147A34F}">
      <dgm:prSet/>
      <dgm:spPr/>
      <dgm:t>
        <a:bodyPr/>
        <a:lstStyle/>
        <a:p>
          <a:endParaRPr lang="en-US">
            <a:latin typeface="Times New Roman" pitchFamily="18" charset="0"/>
            <a:cs typeface="Times New Roman" pitchFamily="18" charset="0"/>
          </a:endParaRPr>
        </a:p>
      </dgm:t>
    </dgm:pt>
    <dgm:pt modelId="{BAB5B290-A5DD-4E5D-BC27-54ABFEE8E833}">
      <dgm:prSet custT="1"/>
      <dgm:spPr/>
      <dgm:t>
        <a:bodyPr/>
        <a:lstStyle/>
        <a:p>
          <a:pPr algn="just"/>
          <a:r>
            <a:rPr lang="en-US" sz="1400" smtClean="0">
              <a:latin typeface="Times New Roman" pitchFamily="18" charset="0"/>
              <a:cs typeface="Times New Roman" pitchFamily="18" charset="0"/>
            </a:rPr>
            <a:t>Hội nghị Hội đồng điều hành chung Liên đoàn thanh niên dân chủ thế giới (GCM) tại Liên bang Nga</a:t>
          </a:r>
          <a:endParaRPr lang="en-US" sz="1400">
            <a:latin typeface="Times New Roman" pitchFamily="18" charset="0"/>
            <a:cs typeface="Times New Roman" pitchFamily="18" charset="0"/>
          </a:endParaRPr>
        </a:p>
      </dgm:t>
    </dgm:pt>
    <dgm:pt modelId="{03289859-1404-43F7-B2AE-2CCF0BC50F44}" type="sibTrans" cxnId="{932B4554-0F20-449D-8695-0C5F32352DDB}">
      <dgm:prSet/>
      <dgm:spPr/>
      <dgm:t>
        <a:bodyPr/>
        <a:lstStyle/>
        <a:p>
          <a:endParaRPr lang="en-US">
            <a:latin typeface="Times New Roman" pitchFamily="18" charset="0"/>
            <a:cs typeface="Times New Roman" pitchFamily="18" charset="0"/>
          </a:endParaRPr>
        </a:p>
      </dgm:t>
    </dgm:pt>
    <dgm:pt modelId="{C6766C77-78E3-4986-AA11-C3BB55BE598D}" type="parTrans" cxnId="{932B4554-0F20-449D-8695-0C5F32352DDB}">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Tham dự Diễn đàn thanh niên Quốc tế ASEAN - Hàn Quốc tại Hàn Quốc</a:t>
          </a:r>
          <a:endParaRPr lang="en-US" sz="1400">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de-DE" sz="1400" smtClean="0">
              <a:latin typeface="Times New Roman" pitchFamily="18" charset="0"/>
              <a:cs typeface="Times New Roman" pitchFamily="18" charset="0"/>
            </a:rPr>
            <a:t>Triển khai chương trình </a:t>
          </a:r>
          <a:r>
            <a:rPr lang="de-DE" sz="1400" i="1" smtClean="0">
              <a:latin typeface="Times New Roman" pitchFamily="18" charset="0"/>
              <a:cs typeface="Times New Roman" pitchFamily="18" charset="0"/>
            </a:rPr>
            <a:t>“Xuân biên giới - Tết hải đảo”</a:t>
          </a:r>
          <a:r>
            <a:rPr lang="de-DE" sz="1400" smtClean="0">
              <a:latin typeface="Times New Roman" pitchFamily="18" charset="0"/>
              <a:cs typeface="Times New Roman" pitchFamily="18" charset="0"/>
            </a:rPr>
            <a:t> năm  2016</a:t>
          </a:r>
          <a:endParaRPr lang="en-US" sz="1400" i="1">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DF021828-747B-4EB3-AADF-5CA76B6572FE}">
      <dgm:prSet phldrT="[Text]"/>
      <dgm:spPr/>
      <dgm:t>
        <a:bodyPr/>
        <a:lstStyle/>
        <a:p>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9"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9" custLinFactNeighborY="-20960">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9"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9" custScaleY="131058"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9"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9" custScaleY="116484"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9"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9" custLinFactNeighborY="-13865">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9" custLinFactNeighborY="-10562">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9" custLinFactNeighborY="-16249">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9" custLinFactNeighborY="-19852">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9" custLinFactNeighborY="-27578">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9" custLinFactNeighborY="-17660">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9" custLinFactNeighborY="-27170">
        <dgm:presLayoutVars>
          <dgm:bulletEnabled val="1"/>
        </dgm:presLayoutVars>
      </dgm:prSet>
      <dgm:spPr/>
      <dgm:t>
        <a:bodyPr/>
        <a:lstStyle/>
        <a:p>
          <a:endParaRPr lang="en-US"/>
        </a:p>
      </dgm:t>
    </dgm:pt>
    <dgm:pt modelId="{A41F9545-45A0-4328-9B6D-433F46FC4B5C}" type="pres">
      <dgm:prSet presAssocID="{687408D5-6216-4E3D-AB09-FEF74796C3BE}" presName="sp" presStyleCnt="0"/>
      <dgm:spPr/>
    </dgm:pt>
    <dgm:pt modelId="{8CE1522D-8286-4C1E-944B-D241415937E7}" type="pres">
      <dgm:prSet presAssocID="{090287A8-43F3-4938-A067-C6ACD589366F}" presName="composite" presStyleCnt="0"/>
      <dgm:spPr/>
    </dgm:pt>
    <dgm:pt modelId="{6EF7B35C-8214-40A9-BEE0-32251DF87769}" type="pres">
      <dgm:prSet presAssocID="{090287A8-43F3-4938-A067-C6ACD589366F}" presName="parentText" presStyleLbl="alignNode1" presStyleIdx="7" presStyleCnt="9" custLinFactNeighborY="-25996">
        <dgm:presLayoutVars>
          <dgm:chMax val="1"/>
          <dgm:bulletEnabled val="1"/>
        </dgm:presLayoutVars>
      </dgm:prSet>
      <dgm:spPr/>
      <dgm:t>
        <a:bodyPr/>
        <a:lstStyle/>
        <a:p>
          <a:endParaRPr lang="en-US"/>
        </a:p>
      </dgm:t>
    </dgm:pt>
    <dgm:pt modelId="{B205B89F-0BF2-4B5C-978E-781C04D7B647}" type="pres">
      <dgm:prSet presAssocID="{090287A8-43F3-4938-A067-C6ACD589366F}" presName="descendantText" presStyleLbl="alignAcc1" presStyleIdx="7" presStyleCnt="9" custLinFactNeighborY="-39995">
        <dgm:presLayoutVars>
          <dgm:bulletEnabled val="1"/>
        </dgm:presLayoutVars>
      </dgm:prSet>
      <dgm:spPr/>
      <dgm:t>
        <a:bodyPr/>
        <a:lstStyle/>
        <a:p>
          <a:endParaRPr lang="en-US"/>
        </a:p>
      </dgm:t>
    </dgm:pt>
    <dgm:pt modelId="{4FC539C1-4A8A-4D72-8AFC-63CB48CBB61E}" type="pres">
      <dgm:prSet presAssocID="{849E22F2-1CA9-4C80-A3D6-8D9AA6844BCC}" presName="sp" presStyleCnt="0"/>
      <dgm:spPr/>
    </dgm:pt>
    <dgm:pt modelId="{3ED8B77F-4DCA-4163-A206-32BA50DE0B87}" type="pres">
      <dgm:prSet presAssocID="{4346B6E4-D76A-48AA-9528-6BBA25EEA664}" presName="composite" presStyleCnt="0"/>
      <dgm:spPr/>
    </dgm:pt>
    <dgm:pt modelId="{1D3F1CA0-0A45-431D-B5C7-E52FF84B7158}" type="pres">
      <dgm:prSet presAssocID="{4346B6E4-D76A-48AA-9528-6BBA25EEA664}" presName="parentText" presStyleLbl="alignNode1" presStyleIdx="8" presStyleCnt="9" custLinFactNeighborX="0" custLinFactNeighborY="-26036">
        <dgm:presLayoutVars>
          <dgm:chMax val="1"/>
          <dgm:bulletEnabled val="1"/>
        </dgm:presLayoutVars>
      </dgm:prSet>
      <dgm:spPr/>
      <dgm:t>
        <a:bodyPr/>
        <a:lstStyle/>
        <a:p>
          <a:endParaRPr lang="en-US"/>
        </a:p>
      </dgm:t>
    </dgm:pt>
    <dgm:pt modelId="{1DDFEC90-EB60-43D2-AD00-3B409CB74D56}" type="pres">
      <dgm:prSet presAssocID="{4346B6E4-D76A-48AA-9528-6BBA25EEA664}" presName="descendantText" presStyleLbl="alignAcc1" presStyleIdx="8" presStyleCnt="9" custLinFactNeighborX="0" custLinFactNeighborY="-39568">
        <dgm:presLayoutVars>
          <dgm:bulletEnabled val="1"/>
        </dgm:presLayoutVars>
      </dgm:prSet>
      <dgm:spPr/>
      <dgm:t>
        <a:bodyPr/>
        <a:lstStyle/>
        <a:p>
          <a:endParaRPr lang="en-US"/>
        </a:p>
      </dgm:t>
    </dgm:pt>
  </dgm:ptLst>
  <dgm:cxnLst>
    <dgm:cxn modelId="{693821C7-2CF4-400E-9645-5E771A5667CA}" type="presOf" srcId="{4CEC10D2-436F-4041-AEB8-F7B913EC7CA1}" destId="{318BBA58-0F86-4B2D-9835-5D5678A358C5}" srcOrd="0" destOrd="0" presId="urn:microsoft.com/office/officeart/2005/8/layout/chevron2"/>
    <dgm:cxn modelId="{43991BA7-F0A0-43AA-BD60-4B3664F839B1}" srcId="{22855312-D01C-4985-A410-A42437494764}" destId="{DDBD54AD-ACC0-4DA7-AD50-3CE545FC8FBF}" srcOrd="5" destOrd="0" parTransId="{8416A49F-D69B-4405-AB7E-0068A9B74F16}" sibTransId="{B35306FD-EE37-4F07-A308-41AE5E6CBBB9}"/>
    <dgm:cxn modelId="{02A7220F-D976-4A02-8D9E-2BAA1B1DF412}" srcId="{22855312-D01C-4985-A410-A42437494764}" destId="{DF021828-747B-4EB3-AADF-5CA76B6572FE}" srcOrd="2" destOrd="0" parTransId="{34767137-BAC7-471A-970B-4653CBCAE7C6}" sibTransId="{3A71C14C-E47A-4D20-AC9A-844F5C269CDC}"/>
    <dgm:cxn modelId="{D18789AD-7540-4337-87FC-61F831232F84}" type="presOf" srcId="{E94B4F6B-8D9F-4431-BD98-0E918391B3F2}" destId="{D1D5889C-C5DE-4C2E-80CE-8FCD8F918617}" srcOrd="0" destOrd="0" presId="urn:microsoft.com/office/officeart/2005/8/layout/chevron2"/>
    <dgm:cxn modelId="{8551B127-F83B-4171-8AD0-2527E399A3F2}" type="presOf" srcId="{4346B6E4-D76A-48AA-9528-6BBA25EEA664}" destId="{1D3F1CA0-0A45-431D-B5C7-E52FF84B7158}" srcOrd="0" destOrd="0" presId="urn:microsoft.com/office/officeart/2005/8/layout/chevron2"/>
    <dgm:cxn modelId="{7BAC2BB1-9084-4660-A465-0A102D630D6A}" type="presOf" srcId="{DDBD54AD-ACC0-4DA7-AD50-3CE545FC8FBF}" destId="{3E874C85-B551-4CCC-9E70-A812AA8ADF02}" srcOrd="0" destOrd="0" presId="urn:microsoft.com/office/officeart/2005/8/layout/chevron2"/>
    <dgm:cxn modelId="{F4DBA0BF-35E0-4B86-8F5E-2CE6E9B75D18}" srcId="{864C0DF3-9903-4F0F-B417-5E2DEAC785F7}" destId="{76728A62-C9DD-4EB9-8985-2718A42D5683}" srcOrd="0" destOrd="0" parTransId="{F61FD99B-1170-4DCB-AEA8-4057C49CEA83}" sibTransId="{34FFDC84-4695-418A-A815-F45E94CBCB95}"/>
    <dgm:cxn modelId="{6AAF2D0D-BBA2-4AB5-A29C-6D2942F7B566}" type="presOf" srcId="{22855312-D01C-4985-A410-A42437494764}" destId="{B1226329-9CB1-451C-84CB-1FB764126B11}" srcOrd="0" destOrd="0" presId="urn:microsoft.com/office/officeart/2005/8/layout/chevron2"/>
    <dgm:cxn modelId="{3C8F357C-6BBB-4041-9910-C2F8E79F2E00}" srcId="{22661DB2-9375-4149-9E22-5349BBE0BFB3}" destId="{E94B4F6B-8D9F-4431-BD98-0E918391B3F2}" srcOrd="0" destOrd="0" parTransId="{3CB9792E-2B7A-4C31-AD20-72E533284967}" sibTransId="{D8ABAEB1-5906-4285-96F1-1F81A636279F}"/>
    <dgm:cxn modelId="{AFD65917-6A1F-43C3-A116-3AEB34C0B174}" srcId="{22855312-D01C-4985-A410-A42437494764}" destId="{C708BB64-8F91-4C8C-B745-FB2A69FB8DF2}" srcOrd="0" destOrd="0" parTransId="{74357540-DFB9-4D43-8910-301738D9868A}" sibTransId="{9C33B308-1DE1-494D-B640-32930F1333E7}"/>
    <dgm:cxn modelId="{932B4554-0F20-449D-8695-0C5F32352DDB}" srcId="{4346B6E4-D76A-48AA-9528-6BBA25EEA664}" destId="{BAB5B290-A5DD-4E5D-BC27-54ABFEE8E833}" srcOrd="0" destOrd="0" parTransId="{C6766C77-78E3-4986-AA11-C3BB55BE598D}" sibTransId="{03289859-1404-43F7-B2AE-2CCF0BC50F44}"/>
    <dgm:cxn modelId="{A25EADD3-DD4D-4E58-B225-5D2792EE1AD5}" type="presOf" srcId="{EC3CE191-7263-440E-9D67-0FFEAAE41044}" destId="{0C9D2030-6594-4505-98DC-4E8A25D8AA5B}" srcOrd="0" destOrd="0" presId="urn:microsoft.com/office/officeart/2005/8/layout/chevron2"/>
    <dgm:cxn modelId="{1147CA9F-FA92-4338-AF17-7FC2BB3A3734}" type="presOf" srcId="{DF021828-747B-4EB3-AADF-5CA76B6572FE}" destId="{069011F7-3516-4D52-8732-FEDCB71F5C3B}" srcOrd="0" destOrd="0" presId="urn:microsoft.com/office/officeart/2005/8/layout/chevron2"/>
    <dgm:cxn modelId="{E143F6A7-686A-49A0-A045-3F02B1C5F2F6}" type="presOf" srcId="{C708BB64-8F91-4C8C-B745-FB2A69FB8DF2}" destId="{37743962-174D-4DB1-BC81-E7ED70FBF8E7}" srcOrd="0" destOrd="0" presId="urn:microsoft.com/office/officeart/2005/8/layout/chevron2"/>
    <dgm:cxn modelId="{F56667DE-2FC1-498E-AF1F-AB30F4FD63CD}" type="presOf" srcId="{BAB5B290-A5DD-4E5D-BC27-54ABFEE8E833}" destId="{1DDFEC90-EB60-43D2-AD00-3B409CB74D56}" srcOrd="0" destOrd="0" presId="urn:microsoft.com/office/officeart/2005/8/layout/chevron2"/>
    <dgm:cxn modelId="{C9401F72-B914-4622-989A-1B8157F8242F}" srcId="{22855312-D01C-4985-A410-A42437494764}" destId="{4FB3D0C2-CD68-4CBD-9614-EAA0629C07D6}" srcOrd="6" destOrd="0" parTransId="{C6650CF8-7919-48A1-ABC8-74928BD0BAE7}" sibTransId="{687408D5-6216-4E3D-AB09-FEF74796C3BE}"/>
    <dgm:cxn modelId="{840F35F9-3EFC-42C1-8211-ED5FC46A846B}" type="presOf" srcId="{4FB3D0C2-CD68-4CBD-9614-EAA0629C07D6}" destId="{29647D11-05E3-4BBC-AC87-B4E64B9B5E89}" srcOrd="0" destOrd="0" presId="urn:microsoft.com/office/officeart/2005/8/layout/chevron2"/>
    <dgm:cxn modelId="{4908D6B0-3061-4F03-A92B-63D787BA5366}" srcId="{090287A8-43F3-4938-A067-C6ACD589366F}" destId="{8943FBC7-FE1E-4119-9791-7E6DED194968}" srcOrd="0" destOrd="0" parTransId="{4164B2DA-DCD2-41A7-BC17-F00431081B42}" sibTransId="{302A18E4-9C99-434D-8209-9EDAF7A9C35E}"/>
    <dgm:cxn modelId="{9FC009D2-A910-49A5-8735-A95D4667E853}" srcId="{DDBD54AD-ACC0-4DA7-AD50-3CE545FC8FBF}" destId="{4CEC10D2-436F-4041-AEB8-F7B913EC7CA1}" srcOrd="0" destOrd="0" parTransId="{452AFD38-196F-4BB3-AFC0-054E70CAD153}" sibTransId="{FE011B18-3497-40D5-9AB0-489F0CEAD121}"/>
    <dgm:cxn modelId="{79589A9B-2D63-4288-9948-1C68619C87FA}" srcId="{DF021828-747B-4EB3-AADF-5CA76B6572FE}" destId="{48B6CC73-E98B-4ABA-B1FB-6602F1807986}" srcOrd="0" destOrd="0" parTransId="{6624BDD1-CF6A-4BD2-B77E-5C40C5E0B695}" sibTransId="{BFBAF0FC-AEBD-43F5-A309-96DC0078F002}"/>
    <dgm:cxn modelId="{8A202C4E-CD72-4129-B6DE-5370A5D3237B}" srcId="{22855312-D01C-4985-A410-A42437494764}" destId="{22661DB2-9375-4149-9E22-5349BBE0BFB3}" srcOrd="3" destOrd="0" parTransId="{F5E747B5-D9BA-4AD0-B126-86D5C27DF954}" sibTransId="{0CD93BCD-2A16-420F-B6B1-3DC60EA9104A}"/>
    <dgm:cxn modelId="{BDB39B45-F934-4F2D-B058-82DF84116F4A}" type="presOf" srcId="{0D048BA5-274C-4A4B-A8B7-F641E41C3C81}" destId="{F5F06BC7-6A4D-4DB5-8932-4B54C5668A16}" srcOrd="0" destOrd="0" presId="urn:microsoft.com/office/officeart/2005/8/layout/chevron2"/>
    <dgm:cxn modelId="{EBBB814B-02DE-42F3-BE47-4B4EC3CED52B}" srcId="{22855312-D01C-4985-A410-A42437494764}" destId="{E3AFFA4A-4031-486B-AA8D-9B58A6D4B572}" srcOrd="1" destOrd="0" parTransId="{48DB152C-43C2-418E-BF76-D2DF0160C636}" sibTransId="{A2257F4B-C849-4428-BA59-A584104EE42A}"/>
    <dgm:cxn modelId="{66AD750E-DA8F-495A-9C06-94B5E6CDF2EF}" type="presOf" srcId="{090287A8-43F3-4938-A067-C6ACD589366F}" destId="{6EF7B35C-8214-40A9-BEE0-32251DF87769}" srcOrd="0" destOrd="0" presId="urn:microsoft.com/office/officeart/2005/8/layout/chevron2"/>
    <dgm:cxn modelId="{75ACC476-EEAF-4DB5-9FAE-65AFB75F45DE}" type="presOf" srcId="{8943FBC7-FE1E-4119-9791-7E6DED194968}" destId="{B205B89F-0BF2-4B5C-978E-781C04D7B647}" srcOrd="0" destOrd="0" presId="urn:microsoft.com/office/officeart/2005/8/layout/chevron2"/>
    <dgm:cxn modelId="{A11431A3-A905-4574-9D1C-DA9E7147A34F}" srcId="{22855312-D01C-4985-A410-A42437494764}" destId="{4346B6E4-D76A-48AA-9528-6BBA25EEA664}" srcOrd="8" destOrd="0" parTransId="{5DFD5278-FECC-4ED5-A1BF-DC201BC00921}" sibTransId="{E65B0748-7C17-4480-ADC7-6A2E2A616A25}"/>
    <dgm:cxn modelId="{212C7CA8-F383-47EE-9720-17AC0B43A345}" type="presOf" srcId="{22661DB2-9375-4149-9E22-5349BBE0BFB3}" destId="{CD7AADE8-49AC-41BB-9250-865801FA2FB4}"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8E048D23-2EBC-41D9-9088-CB20E284C33F}" type="presOf" srcId="{D3DB93EF-BA73-462F-BB07-ECA0AA89A5E6}" destId="{04A787C1-0E5C-4A0D-A645-B18ED9B9F62D}" srcOrd="0" destOrd="0" presId="urn:microsoft.com/office/officeart/2005/8/layout/chevron2"/>
    <dgm:cxn modelId="{76553974-D5C3-4E7A-9212-677BBAABD25A}" srcId="{E3AFFA4A-4031-486B-AA8D-9B58A6D4B572}" destId="{EC3CE191-7263-440E-9D67-0FFEAAE41044}" srcOrd="0" destOrd="0" parTransId="{4BE7B77D-E659-4ED2-B16B-32271D3A1E4A}" sibTransId="{B1D99001-389C-4695-A151-A0DC2D91D583}"/>
    <dgm:cxn modelId="{21546A53-CE6D-4140-AEC9-79ABA52B7EDD}" type="presOf" srcId="{864C0DF3-9903-4F0F-B417-5E2DEAC785F7}" destId="{2BA6DDCC-8B32-49CD-83E2-8FE8C4A845D7}" srcOrd="0" destOrd="0" presId="urn:microsoft.com/office/officeart/2005/8/layout/chevron2"/>
    <dgm:cxn modelId="{2EE5BEA3-2E62-47BC-8F87-C9BABE9D12E6}" srcId="{22855312-D01C-4985-A410-A42437494764}" destId="{090287A8-43F3-4938-A067-C6ACD589366F}" srcOrd="7" destOrd="0" parTransId="{E0234E2B-4507-45D0-964C-8D663DE2EF1E}" sibTransId="{849E22F2-1CA9-4C80-A3D6-8D9AA6844BCC}"/>
    <dgm:cxn modelId="{9F2CA061-35AA-40C6-8B07-D1742879AE63}" srcId="{C708BB64-8F91-4C8C-B745-FB2A69FB8DF2}" destId="{D3DB93EF-BA73-462F-BB07-ECA0AA89A5E6}" srcOrd="0" destOrd="0" parTransId="{BBB8BB42-0476-45F5-8992-4BB204C7F9E9}" sibTransId="{ACE6ADEA-8BAC-40C3-BDDE-88539F83C75A}"/>
    <dgm:cxn modelId="{246BA0A6-D2D9-49A1-B08F-C874E0663EC5}" srcId="{4FB3D0C2-CD68-4CBD-9614-EAA0629C07D6}" destId="{0D048BA5-274C-4A4B-A8B7-F641E41C3C81}" srcOrd="0" destOrd="0" parTransId="{158F4275-D328-46FD-8632-80AFE0BA9515}" sibTransId="{792A1E3E-E91E-4652-9356-ED7E118596D2}"/>
    <dgm:cxn modelId="{E9779738-1841-4802-8B75-FAE893B81654}" type="presOf" srcId="{E3AFFA4A-4031-486B-AA8D-9B58A6D4B572}" destId="{91FE5058-62F6-4FDE-A0ED-426E71BE9E10}" srcOrd="0" destOrd="0" presId="urn:microsoft.com/office/officeart/2005/8/layout/chevron2"/>
    <dgm:cxn modelId="{CEFD9E54-393C-4CB2-A8B5-1D748420BAC5}" type="presOf" srcId="{48B6CC73-E98B-4ABA-B1FB-6602F1807986}" destId="{817BD1AD-03D7-4BB4-9D04-E4B8BA12D5F0}" srcOrd="0" destOrd="0" presId="urn:microsoft.com/office/officeart/2005/8/layout/chevron2"/>
    <dgm:cxn modelId="{8DFAE4E5-3F30-4E42-AD6F-43955BAC5FEB}" type="presOf" srcId="{76728A62-C9DD-4EB9-8985-2718A42D5683}" destId="{9F4C6622-9A1C-46E6-A7C6-F589365E0F7D}" srcOrd="0" destOrd="0" presId="urn:microsoft.com/office/officeart/2005/8/layout/chevron2"/>
    <dgm:cxn modelId="{B039603F-3918-4893-8A0C-98D2A002663B}" type="presParOf" srcId="{B1226329-9CB1-451C-84CB-1FB764126B11}" destId="{E573FC40-4E5C-4602-AD27-FFCA66C0F84B}" srcOrd="0" destOrd="0" presId="urn:microsoft.com/office/officeart/2005/8/layout/chevron2"/>
    <dgm:cxn modelId="{4F1DBE4D-10B2-442D-9E86-4CD2F7AD3FA3}" type="presParOf" srcId="{E573FC40-4E5C-4602-AD27-FFCA66C0F84B}" destId="{37743962-174D-4DB1-BC81-E7ED70FBF8E7}" srcOrd="0" destOrd="0" presId="urn:microsoft.com/office/officeart/2005/8/layout/chevron2"/>
    <dgm:cxn modelId="{FD71659E-FAEA-45FC-AF14-F177B17424D8}" type="presParOf" srcId="{E573FC40-4E5C-4602-AD27-FFCA66C0F84B}" destId="{04A787C1-0E5C-4A0D-A645-B18ED9B9F62D}" srcOrd="1" destOrd="0" presId="urn:microsoft.com/office/officeart/2005/8/layout/chevron2"/>
    <dgm:cxn modelId="{988F83C7-68B6-4005-8A64-423E7CD7B6FC}" type="presParOf" srcId="{B1226329-9CB1-451C-84CB-1FB764126B11}" destId="{D60FA8B0-5F10-473F-A99A-5050963B21D0}" srcOrd="1" destOrd="0" presId="urn:microsoft.com/office/officeart/2005/8/layout/chevron2"/>
    <dgm:cxn modelId="{DA824DEC-3714-4BF9-86F4-AFE7FAB2B04A}" type="presParOf" srcId="{B1226329-9CB1-451C-84CB-1FB764126B11}" destId="{F7DC3670-03A7-4FED-9798-39139B4610A8}" srcOrd="2" destOrd="0" presId="urn:microsoft.com/office/officeart/2005/8/layout/chevron2"/>
    <dgm:cxn modelId="{0C723211-7EDD-4A10-A3F7-404E190BEEEE}" type="presParOf" srcId="{F7DC3670-03A7-4FED-9798-39139B4610A8}" destId="{91FE5058-62F6-4FDE-A0ED-426E71BE9E10}" srcOrd="0" destOrd="0" presId="urn:microsoft.com/office/officeart/2005/8/layout/chevron2"/>
    <dgm:cxn modelId="{7C24393C-E5CB-4234-8035-1BFBB4EEA366}" type="presParOf" srcId="{F7DC3670-03A7-4FED-9798-39139B4610A8}" destId="{0C9D2030-6594-4505-98DC-4E8A25D8AA5B}" srcOrd="1" destOrd="0" presId="urn:microsoft.com/office/officeart/2005/8/layout/chevron2"/>
    <dgm:cxn modelId="{E63C8BB6-23CB-44E3-9096-D8633F9188C2}" type="presParOf" srcId="{B1226329-9CB1-451C-84CB-1FB764126B11}" destId="{EDBA4784-85AC-4477-84BA-F2833422C29E}" srcOrd="3" destOrd="0" presId="urn:microsoft.com/office/officeart/2005/8/layout/chevron2"/>
    <dgm:cxn modelId="{F758CB3C-D9FA-4FDB-8061-1ED0CB06B16F}" type="presParOf" srcId="{B1226329-9CB1-451C-84CB-1FB764126B11}" destId="{346901FE-3301-4173-AEC9-1754C39F713F}" srcOrd="4" destOrd="0" presId="urn:microsoft.com/office/officeart/2005/8/layout/chevron2"/>
    <dgm:cxn modelId="{997DB1BF-443A-4CA8-8074-A427CE4C5081}" type="presParOf" srcId="{346901FE-3301-4173-AEC9-1754C39F713F}" destId="{069011F7-3516-4D52-8732-FEDCB71F5C3B}" srcOrd="0" destOrd="0" presId="urn:microsoft.com/office/officeart/2005/8/layout/chevron2"/>
    <dgm:cxn modelId="{101EBD27-D136-4ECE-AC63-0745D9E1379B}" type="presParOf" srcId="{346901FE-3301-4173-AEC9-1754C39F713F}" destId="{817BD1AD-03D7-4BB4-9D04-E4B8BA12D5F0}" srcOrd="1" destOrd="0" presId="urn:microsoft.com/office/officeart/2005/8/layout/chevron2"/>
    <dgm:cxn modelId="{A6CBF340-0F2C-4FBE-8946-A9B6723A1803}" type="presParOf" srcId="{B1226329-9CB1-451C-84CB-1FB764126B11}" destId="{4992813E-C6C1-4A76-AD30-B61212B6F2BE}" srcOrd="5" destOrd="0" presId="urn:microsoft.com/office/officeart/2005/8/layout/chevron2"/>
    <dgm:cxn modelId="{30A9A3F0-1C67-4BED-9384-E891A7462BA9}" type="presParOf" srcId="{B1226329-9CB1-451C-84CB-1FB764126B11}" destId="{6420C78D-1189-402C-AA1C-8ADFAF769309}" srcOrd="6" destOrd="0" presId="urn:microsoft.com/office/officeart/2005/8/layout/chevron2"/>
    <dgm:cxn modelId="{703A5647-7F5A-4A68-99C2-FD04DB6485B2}" type="presParOf" srcId="{6420C78D-1189-402C-AA1C-8ADFAF769309}" destId="{CD7AADE8-49AC-41BB-9250-865801FA2FB4}" srcOrd="0" destOrd="0" presId="urn:microsoft.com/office/officeart/2005/8/layout/chevron2"/>
    <dgm:cxn modelId="{D795389B-4E93-4B99-8AAE-DF71C7EE5F15}" type="presParOf" srcId="{6420C78D-1189-402C-AA1C-8ADFAF769309}" destId="{D1D5889C-C5DE-4C2E-80CE-8FCD8F918617}" srcOrd="1" destOrd="0" presId="urn:microsoft.com/office/officeart/2005/8/layout/chevron2"/>
    <dgm:cxn modelId="{B78CDF15-CDD1-467B-854B-DDA305A82B13}" type="presParOf" srcId="{B1226329-9CB1-451C-84CB-1FB764126B11}" destId="{D08AB07C-715C-4CB6-845F-4DFE90BC3695}" srcOrd="7" destOrd="0" presId="urn:microsoft.com/office/officeart/2005/8/layout/chevron2"/>
    <dgm:cxn modelId="{C6B2B122-1DA4-43CC-8734-38E8243408D2}" type="presParOf" srcId="{B1226329-9CB1-451C-84CB-1FB764126B11}" destId="{B4BB9B2C-D4C7-4F44-9EEB-0BBE1797ED49}" srcOrd="8" destOrd="0" presId="urn:microsoft.com/office/officeart/2005/8/layout/chevron2"/>
    <dgm:cxn modelId="{201FFB9E-3794-4B1C-9070-7E1F8C1087BE}" type="presParOf" srcId="{B4BB9B2C-D4C7-4F44-9EEB-0BBE1797ED49}" destId="{2BA6DDCC-8B32-49CD-83E2-8FE8C4A845D7}" srcOrd="0" destOrd="0" presId="urn:microsoft.com/office/officeart/2005/8/layout/chevron2"/>
    <dgm:cxn modelId="{203D7937-346F-4C89-835C-A0A0870CC561}" type="presParOf" srcId="{B4BB9B2C-D4C7-4F44-9EEB-0BBE1797ED49}" destId="{9F4C6622-9A1C-46E6-A7C6-F589365E0F7D}" srcOrd="1" destOrd="0" presId="urn:microsoft.com/office/officeart/2005/8/layout/chevron2"/>
    <dgm:cxn modelId="{C4A0381E-F088-4DDD-BB22-2CA481891FDF}" type="presParOf" srcId="{B1226329-9CB1-451C-84CB-1FB764126B11}" destId="{26054DDC-10C6-4F70-928A-F431AC744F53}" srcOrd="9" destOrd="0" presId="urn:microsoft.com/office/officeart/2005/8/layout/chevron2"/>
    <dgm:cxn modelId="{EFDF0F49-DF73-4BFF-886B-6D24FBDC3A60}" type="presParOf" srcId="{B1226329-9CB1-451C-84CB-1FB764126B11}" destId="{458178B2-F145-4035-A894-D624CE9ED1B9}" srcOrd="10" destOrd="0" presId="urn:microsoft.com/office/officeart/2005/8/layout/chevron2"/>
    <dgm:cxn modelId="{C8E04EAD-A3B2-4CFA-B668-D6C5DA9BC46C}" type="presParOf" srcId="{458178B2-F145-4035-A894-D624CE9ED1B9}" destId="{3E874C85-B551-4CCC-9E70-A812AA8ADF02}" srcOrd="0" destOrd="0" presId="urn:microsoft.com/office/officeart/2005/8/layout/chevron2"/>
    <dgm:cxn modelId="{B822F6D3-21F5-474A-BB95-FE828AE8666B}" type="presParOf" srcId="{458178B2-F145-4035-A894-D624CE9ED1B9}" destId="{318BBA58-0F86-4B2D-9835-5D5678A358C5}" srcOrd="1" destOrd="0" presId="urn:microsoft.com/office/officeart/2005/8/layout/chevron2"/>
    <dgm:cxn modelId="{58F5EFD9-B6F0-40BA-BFC3-8FA16CB43A29}" type="presParOf" srcId="{B1226329-9CB1-451C-84CB-1FB764126B11}" destId="{78E29882-A04D-446F-A26A-0AAA58076AD9}" srcOrd="11" destOrd="0" presId="urn:microsoft.com/office/officeart/2005/8/layout/chevron2"/>
    <dgm:cxn modelId="{6BB92431-CD55-4F8A-829B-BCD10D54909D}" type="presParOf" srcId="{B1226329-9CB1-451C-84CB-1FB764126B11}" destId="{9C2B0A63-15FC-4C82-BEE9-D7C73C96B192}" srcOrd="12" destOrd="0" presId="urn:microsoft.com/office/officeart/2005/8/layout/chevron2"/>
    <dgm:cxn modelId="{D8A61A25-6045-4822-A0B5-9AF9B86B00D8}" type="presParOf" srcId="{9C2B0A63-15FC-4C82-BEE9-D7C73C96B192}" destId="{29647D11-05E3-4BBC-AC87-B4E64B9B5E89}" srcOrd="0" destOrd="0" presId="urn:microsoft.com/office/officeart/2005/8/layout/chevron2"/>
    <dgm:cxn modelId="{CEDD35DD-9627-4479-979F-F993818C4750}" type="presParOf" srcId="{9C2B0A63-15FC-4C82-BEE9-D7C73C96B192}" destId="{F5F06BC7-6A4D-4DB5-8932-4B54C5668A16}" srcOrd="1" destOrd="0" presId="urn:microsoft.com/office/officeart/2005/8/layout/chevron2"/>
    <dgm:cxn modelId="{7E1C40F4-993A-4C19-8E93-37B15E1A7962}" type="presParOf" srcId="{B1226329-9CB1-451C-84CB-1FB764126B11}" destId="{A41F9545-45A0-4328-9B6D-433F46FC4B5C}" srcOrd="13" destOrd="0" presId="urn:microsoft.com/office/officeart/2005/8/layout/chevron2"/>
    <dgm:cxn modelId="{FAA46CFB-87BA-47AC-B9FE-44F0FAECE9BC}" type="presParOf" srcId="{B1226329-9CB1-451C-84CB-1FB764126B11}" destId="{8CE1522D-8286-4C1E-944B-D241415937E7}" srcOrd="14" destOrd="0" presId="urn:microsoft.com/office/officeart/2005/8/layout/chevron2"/>
    <dgm:cxn modelId="{EACFCB17-CD2B-4D64-A211-796FA46587C2}" type="presParOf" srcId="{8CE1522D-8286-4C1E-944B-D241415937E7}" destId="{6EF7B35C-8214-40A9-BEE0-32251DF87769}" srcOrd="0" destOrd="0" presId="urn:microsoft.com/office/officeart/2005/8/layout/chevron2"/>
    <dgm:cxn modelId="{BC8E655F-5E7B-4A6F-ACBF-C8DDF44FDDF6}" type="presParOf" srcId="{8CE1522D-8286-4C1E-944B-D241415937E7}" destId="{B205B89F-0BF2-4B5C-978E-781C04D7B647}" srcOrd="1" destOrd="0" presId="urn:microsoft.com/office/officeart/2005/8/layout/chevron2"/>
    <dgm:cxn modelId="{A67827EA-D4A0-4F4D-952A-D92139077AF2}" type="presParOf" srcId="{B1226329-9CB1-451C-84CB-1FB764126B11}" destId="{4FC539C1-4A8A-4D72-8AFC-63CB48CBB61E}" srcOrd="15" destOrd="0" presId="urn:microsoft.com/office/officeart/2005/8/layout/chevron2"/>
    <dgm:cxn modelId="{9798827A-BA73-4BD6-BC53-554F891B1244}" type="presParOf" srcId="{B1226329-9CB1-451C-84CB-1FB764126B11}" destId="{3ED8B77F-4DCA-4163-A206-32BA50DE0B87}" srcOrd="16" destOrd="0" presId="urn:microsoft.com/office/officeart/2005/8/layout/chevron2"/>
    <dgm:cxn modelId="{72EE7595-02D4-435F-BD25-09B74018E905}" type="presParOf" srcId="{3ED8B77F-4DCA-4163-A206-32BA50DE0B87}" destId="{1D3F1CA0-0A45-431D-B5C7-E52FF84B7158}" srcOrd="0" destOrd="0" presId="urn:microsoft.com/office/officeart/2005/8/layout/chevron2"/>
    <dgm:cxn modelId="{40D0C3C9-01AA-4A04-884E-26958559D0A5}" type="presParOf" srcId="{3ED8B77F-4DCA-4163-A206-32BA50DE0B87}" destId="{1DDFEC90-EB60-43D2-AD00-3B409CB74D56}" srcOrd="1" destOrd="0" presId="urn:microsoft.com/office/officeart/2005/8/layout/chevron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20/01/2016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19</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20/01/2016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20/01/2016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7.jpeg"/><Relationship Id="rId9"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hyperlink" Target="http://img.giaoduc.net.vn/w500/Uploaded/thuylinh/2016_01_03/4.jp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giaoduc.net.vn/Giao-duc-24h/Doc-sach-de-khong-lac-hau-post164025.gd" TargetMode="External"/><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hyperlink" Target="http://giaoduc.net.vn/Giao-duc-24h/Con-chung-ta-dang-doc-gi-post159589.g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6096000"/>
            <a:ext cx="5702964" cy="4185761"/>
          </a:xfrm>
          <a:prstGeom prst="rect">
            <a:avLst/>
          </a:prstGeom>
          <a:noFill/>
          <a:ln>
            <a:noFill/>
          </a:ln>
        </p:spPr>
        <p:txBody>
          <a:bodyPr wrap="square" lIns="0" tIns="0" rIns="0" bIns="731520" rtlCol="0" anchor="t" anchorCtr="0">
            <a:spAutoFit/>
          </a:bodyPr>
          <a:lstStyle/>
          <a:p>
            <a:pPr algn="just" defTabSz="457200"/>
            <a:r>
              <a:rPr lang="en-US" sz="1400" i="1">
                <a:latin typeface="Times New Roman" pitchFamily="18" charset="0"/>
                <a:ea typeface="Times" pitchFamily="34" charset="0"/>
                <a:cs typeface="Times New Roman" pitchFamily="18" charset="0"/>
              </a:rPr>
              <a:t> </a:t>
            </a:r>
            <a:r>
              <a:rPr lang="en-US" sz="1400" i="1" smtClean="0">
                <a:latin typeface="Times New Roman" pitchFamily="18" charset="0"/>
                <a:ea typeface="Times" pitchFamily="34" charset="0"/>
                <a:cs typeface="Times New Roman" pitchFamily="18" charset="0"/>
              </a:rPr>
              <a:t>	</a:t>
            </a:r>
            <a:r>
              <a:rPr lang="en-US" sz="1400" b="1" smtClean="0">
                <a:latin typeface="Times New Roman" pitchFamily="18" charset="0"/>
                <a:cs typeface="Times New Roman" pitchFamily="18" charset="0"/>
              </a:rPr>
              <a:t> </a:t>
            </a:r>
            <a:r>
              <a:rPr lang="en-US" sz="1400" err="1">
                <a:latin typeface="Times New Roman" pitchFamily="18" charset="0"/>
                <a:cs typeface="Times New Roman" pitchFamily="18" charset="0"/>
              </a:rPr>
              <a:t>Tết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Nguyên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Đán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ngày</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hội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cổ</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truyền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lớn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nhất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lâu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đời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nhất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có</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phạm</a:t>
            </a:r>
            <a:r>
              <a:rPr lang="en-US" sz="1400">
                <a:latin typeface="Times New Roman" pitchFamily="18" charset="0"/>
                <a:cs typeface="Times New Roman" pitchFamily="18" charset="0"/>
              </a:rPr>
              <a:t> vi </a:t>
            </a:r>
            <a:r>
              <a:rPr lang="en-US" sz="1400" err="1">
                <a:latin typeface="Times New Roman" pitchFamily="18" charset="0"/>
                <a:cs typeface="Times New Roman" pitchFamily="18" charset="0"/>
              </a:rPr>
              <a:t>phổ</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biến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rộng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nhất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từ</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Mục</a:t>
            </a:r>
            <a:r>
              <a:rPr lang="en-US" sz="1400">
                <a:latin typeface="Times New Roman" pitchFamily="18" charset="0"/>
                <a:cs typeface="Times New Roman" pitchFamily="18" charset="0"/>
              </a:rPr>
              <a:t> Nam </a:t>
            </a:r>
            <a:r>
              <a:rPr lang="en-US" sz="1400" err="1">
                <a:latin typeface="Times New Roman" pitchFamily="18" charset="0"/>
                <a:cs typeface="Times New Roman" pitchFamily="18" charset="0"/>
              </a:rPr>
              <a:t>Quan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đến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Mũi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Cà</a:t>
            </a:r>
            <a:r>
              <a:rPr lang="en-US" sz="1400">
                <a:latin typeface="Times New Roman" pitchFamily="18" charset="0"/>
                <a:cs typeface="Times New Roman" pitchFamily="18" charset="0"/>
              </a:rPr>
              <a:t> Mau </a:t>
            </a:r>
            <a:r>
              <a:rPr lang="en-US" sz="1400" err="1">
                <a:latin typeface="Times New Roman" pitchFamily="18" charset="0"/>
                <a:cs typeface="Times New Roman" pitchFamily="18" charset="0"/>
              </a:rPr>
              <a:t>và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ngày</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lễ</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tưng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bừng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nhộn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nhịp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của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cả</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dân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tộc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Mừng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Đảng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mừng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Xuân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trở</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thành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một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nét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đẹp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văn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hóa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của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dân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tộc</a:t>
            </a:r>
            <a:r>
              <a:rPr lang="en-US" sz="1400">
                <a:latin typeface="Times New Roman" pitchFamily="18" charset="0"/>
                <a:cs typeface="Times New Roman" pitchFamily="18" charset="0"/>
              </a:rPr>
              <a:t> ta </a:t>
            </a:r>
            <a:r>
              <a:rPr lang="en-US" sz="1400" err="1">
                <a:latin typeface="Times New Roman" pitchFamily="18" charset="0"/>
                <a:cs typeface="Times New Roman" pitchFamily="18" charset="0"/>
              </a:rPr>
              <a:t>mỗi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khi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Tết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đến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Xuân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về</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Từ </a:t>
            </a:r>
            <a:r>
              <a:rPr lang="en-US" sz="1400" err="1">
                <a:latin typeface="Times New Roman" pitchFamily="18" charset="0"/>
                <a:cs typeface="Times New Roman" pitchFamily="18" charset="0"/>
              </a:rPr>
              <a:t>những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thế</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kỷ</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trước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đời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Lý</a:t>
            </a:r>
            <a:r>
              <a:rPr lang="en-US" sz="1400">
                <a:latin typeface="Times New Roman" pitchFamily="18" charset="0"/>
                <a:cs typeface="Times New Roman" pitchFamily="18" charset="0"/>
              </a:rPr>
              <a:t> - </a:t>
            </a:r>
            <a:r>
              <a:rPr lang="en-US" sz="1400" err="1">
                <a:latin typeface="Times New Roman" pitchFamily="18" charset="0"/>
                <a:cs typeface="Times New Roman" pitchFamily="18" charset="0"/>
              </a:rPr>
              <a:t>Trần</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en-US" sz="1400" err="1">
                <a:latin typeface="Times New Roman" pitchFamily="18" charset="0"/>
                <a:cs typeface="Times New Roman" pitchFamily="18" charset="0"/>
              </a:rPr>
              <a:t>Lê</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ông</a:t>
            </a:r>
            <a:r>
              <a:rPr lang="en-US" sz="1400">
                <a:latin typeface="Times New Roman" pitchFamily="18" charset="0"/>
                <a:cs typeface="Times New Roman" pitchFamily="18" charset="0"/>
              </a:rPr>
              <a:t> cha ta </a:t>
            </a:r>
            <a:r>
              <a:rPr lang="en-US" sz="1400" err="1">
                <a:latin typeface="Times New Roman" pitchFamily="18" charset="0"/>
                <a:cs typeface="Times New Roman" pitchFamily="18" charset="0"/>
              </a:rPr>
              <a:t>đã</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cử</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hành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lễ</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Tết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hàng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năm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một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cách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trang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trọng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Tết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Nguyên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Đán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khâu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đầu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tiên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quan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trọng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nhất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trong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hệ</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thống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lễ</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hội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Việt</a:t>
            </a:r>
            <a:r>
              <a:rPr lang="en-US" sz="1400">
                <a:latin typeface="Times New Roman" pitchFamily="18" charset="0"/>
                <a:cs typeface="Times New Roman" pitchFamily="18" charset="0"/>
              </a:rPr>
              <a:t> Nam, </a:t>
            </a:r>
            <a:r>
              <a:rPr lang="en-US" sz="1400" err="1">
                <a:latin typeface="Times New Roman" pitchFamily="18" charset="0"/>
                <a:cs typeface="Times New Roman" pitchFamily="18" charset="0"/>
              </a:rPr>
              <a:t>nó</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mang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đậm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nét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văn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hóa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dân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tộc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sâu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sắc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độc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đáo</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phản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ánh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tinh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thần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hòa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điệu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giữa</a:t>
            </a:r>
            <a:r>
              <a:rPr lang="en-US" sz="1400">
                <a:latin typeface="Times New Roman" pitchFamily="18" charset="0"/>
                <a:cs typeface="Times New Roman" pitchFamily="18" charset="0"/>
              </a:rPr>
              <a:t> con </a:t>
            </a:r>
            <a:r>
              <a:rPr lang="en-US" sz="1400" err="1">
                <a:latin typeface="Times New Roman" pitchFamily="18" charset="0"/>
                <a:cs typeface="Times New Roman" pitchFamily="18" charset="0"/>
              </a:rPr>
              <a:t>người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thiên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nhiên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theo</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chu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kỳ</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vận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hành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của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vũ</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trụ</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Chữ</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Nguyên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có</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nghĩa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bắt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đầu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chữ</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Đán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có</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nghĩa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buổi</a:t>
            </a:r>
            <a:r>
              <a:rPr lang="en-US" sz="1400">
                <a:latin typeface="Times New Roman" pitchFamily="18" charset="0"/>
                <a:cs typeface="Times New Roman" pitchFamily="18" charset="0"/>
              </a:rPr>
              <a:t> ban </a:t>
            </a:r>
            <a:r>
              <a:rPr lang="en-US" sz="1400" err="1">
                <a:latin typeface="Times New Roman" pitchFamily="18" charset="0"/>
                <a:cs typeface="Times New Roman" pitchFamily="18" charset="0"/>
              </a:rPr>
              <a:t>mai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khởi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điểm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của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năm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mới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Đồng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thời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Tết</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cũng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dịp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để</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gia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đình</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họ</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hàng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làng</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xóm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người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thân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xa</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gần</a:t>
            </a:r>
            <a:r>
              <a:rPr lang="en-US" sz="1400">
                <a:latin typeface="Times New Roman" pitchFamily="18" charset="0"/>
                <a:cs typeface="Times New Roman" pitchFamily="18" charset="0"/>
              </a:rPr>
              <a:t> sum </a:t>
            </a:r>
            <a:r>
              <a:rPr lang="en-US" sz="1400" err="1">
                <a:latin typeface="Times New Roman" pitchFamily="18" charset="0"/>
                <a:cs typeface="Times New Roman" pitchFamily="18" charset="0"/>
              </a:rPr>
              <a:t>họp</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đoàn</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tụ</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thăm</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hỏi</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cầu</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chúc</a:t>
            </a:r>
            <a:r>
              <a:rPr lang="en-US" sz="1400">
                <a:latin typeface="Times New Roman" pitchFamily="18" charset="0"/>
                <a:cs typeface="Times New Roman" pitchFamily="18" charset="0"/>
              </a:rPr>
              <a:t> </a:t>
            </a:r>
            <a:r>
              <a:rPr lang="en-US" sz="1400" err="1">
                <a:latin typeface="Times New Roman" pitchFamily="18" charset="0"/>
                <a:cs typeface="Times New Roman" pitchFamily="18" charset="0"/>
              </a:rPr>
              <a:t>nhau</a:t>
            </a:r>
            <a:r>
              <a:rPr lang="en-US" sz="1400">
                <a:latin typeface="Times New Roman" pitchFamily="18" charset="0"/>
                <a:cs typeface="Times New Roman" pitchFamily="18" charset="0"/>
              </a:rPr>
              <a:t> và tưởng nhớ, tri ân ông bà tổ tiên. Tết là do xuất xứ từ “tiết” (thời tiết) thuận theo sự vận hành của vũ trụ, biểu hiện ở sự chu chuyển lần lượt các mùa Xuân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Hạ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Thu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Đông, điều đó có ý nghĩa rất đặc biệt đối với một nước </a:t>
            </a:r>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p:txBody>
      </p:sp>
      <p:grpSp>
        <p:nvGrpSpPr>
          <p:cNvPr id="14" name="Group 13"/>
          <p:cNvGrpSpPr/>
          <p:nvPr/>
        </p:nvGrpSpPr>
        <p:grpSpPr>
          <a:xfrm>
            <a:off x="0" y="1"/>
            <a:ext cx="6858000" cy="2514599"/>
            <a:chOff x="0" y="1"/>
            <a:chExt cx="6858000" cy="251459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69201"/>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6858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2133603"/>
              <a:ext cx="6858000" cy="228599"/>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mtClean="0">
                  <a:solidFill>
                    <a:schemeClr val="bg1"/>
                  </a:solidFill>
                  <a:latin typeface="Times New Roman" panose="02020603050405020304" pitchFamily="18" charset="0"/>
                  <a:cs typeface="Times New Roman" panose="02020603050405020304" pitchFamily="18" charset="0"/>
                </a:rPr>
                <a:t>ĐOÀN THANH NIÊN CỘNG SẢN HỒ CHÍ MINH</a:t>
              </a:r>
              <a:endParaRPr lang="en-US" sz="150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981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2102727"/>
            <a:ext cx="685800" cy="338554"/>
          </a:xfrm>
          <a:prstGeom prst="rect">
            <a:avLst/>
          </a:prstGeom>
          <a:noFill/>
        </p:spPr>
        <p:txBody>
          <a:bodyPr wrap="square" rtlCol="0">
            <a:spAutoFit/>
          </a:bodyPr>
          <a:lstStyle/>
          <a:p>
            <a:pPr algn="ctr"/>
            <a:r>
              <a:rPr lang="en-US" sz="800" b="1" smtClean="0">
                <a:solidFill>
                  <a:schemeClr val="bg1"/>
                </a:solidFill>
              </a:rPr>
              <a:t>THÁNG 1,2</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2272004"/>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30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Tư</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tưởng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1,2 </a:t>
              </a:r>
            </a:p>
            <a:p>
              <a:pPr algn="ctr"/>
              <a:r>
                <a:rPr lang="en-US" sz="800" b="1" smtClean="0"/>
                <a:t>2016</a:t>
              </a:r>
              <a:endParaRPr lang="en-US" sz="800" b="1"/>
            </a:p>
          </p:txBody>
        </p:sp>
      </p:grpSp>
      <p:sp>
        <p:nvSpPr>
          <p:cNvPr id="17" name="TextBox 16"/>
          <p:cNvSpPr txBox="1"/>
          <p:nvPr/>
        </p:nvSpPr>
        <p:spPr>
          <a:xfrm>
            <a:off x="2286000" y="2635252"/>
            <a:ext cx="4038600" cy="4385816"/>
          </a:xfrm>
          <a:prstGeom prst="rect">
            <a:avLst/>
          </a:prstGeom>
          <a:noFill/>
          <a:ln>
            <a:noFill/>
          </a:ln>
        </p:spPr>
        <p:txBody>
          <a:bodyPr wrap="square" lIns="0" tIns="0" rIns="0" bIns="731520" rtlCol="0" anchor="t" anchorCtr="0">
            <a:spAutoFit/>
          </a:bodyPr>
          <a:lstStyle/>
          <a:p>
            <a:pPr algn="ctr"/>
            <a:r>
              <a:rPr lang="en-US" sz="1600" b="1" smtClean="0">
                <a:latin typeface="Times New Roman" pitchFamily="18" charset="0"/>
                <a:cs typeface="Times New Roman" pitchFamily="18" charset="0"/>
              </a:rPr>
              <a:t>MỪNG ĐẢNG MỪNG XUÂN</a:t>
            </a:r>
          </a:p>
          <a:p>
            <a:pPr algn="ctr"/>
            <a:r>
              <a:rPr lang="en-US" sz="1600" b="1" smtClean="0">
                <a:latin typeface="Times New Roman" pitchFamily="18" charset="0"/>
                <a:cs typeface="Times New Roman" pitchFamily="18" charset="0"/>
              </a:rPr>
              <a:t>NÉT VĂN HÓA MỚI CỦA DÂN TỘC</a:t>
            </a:r>
          </a:p>
          <a:p>
            <a:pPr algn="ctr"/>
            <a:endParaRPr lang="en-US" sz="1200" b="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r>
              <a:rPr lang="en-US" sz="1200" i="1" smtClean="0">
                <a:latin typeface="+mj-lt"/>
              </a:rPr>
              <a:t>          </a:t>
            </a:r>
          </a:p>
          <a:p>
            <a:pPr algn="ctr"/>
            <a:endParaRPr lang="en-US" sz="100" i="1" smtClean="0">
              <a:latin typeface="+mj-lt"/>
            </a:endParaRPr>
          </a:p>
          <a:p>
            <a:pPr algn="ctr"/>
            <a:r>
              <a:rPr lang="en-US" sz="1200" i="1" smtClean="0">
                <a:latin typeface="+mj-lt"/>
              </a:rPr>
              <a:t> </a:t>
            </a:r>
            <a:endParaRPr lang="en-US" sz="1200" i="1" smtClean="0">
              <a:latin typeface="+mj-lt"/>
              <a:cs typeface="Times New Roman" pitchFamily="18" charset="0"/>
            </a:endParaRPr>
          </a:p>
        </p:txBody>
      </p:sp>
      <p:pic>
        <p:nvPicPr>
          <p:cNvPr id="1026" name="Picture 2" descr="C:\Users\Administrator\Desktop\T 1.2.2016\mung dang mung xu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200399"/>
            <a:ext cx="3124200" cy="275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K</a:t>
            </a:r>
            <a:r>
              <a:rPr lang="vi-VN" sz="1600" b="1" smtClean="0">
                <a:latin typeface="Times New Roman" pitchFamily="18" charset="0"/>
                <a:cs typeface="Times New Roman" pitchFamily="18" charset="0"/>
              </a:rPr>
              <a:t>ết </a:t>
            </a:r>
            <a:r>
              <a:rPr lang="vi-VN" sz="1600" b="1">
                <a:latin typeface="Times New Roman" pitchFamily="18" charset="0"/>
                <a:cs typeface="Times New Roman" pitchFamily="18" charset="0"/>
              </a:rPr>
              <a:t>quả chuyến thăm hữu nghị chính </a:t>
            </a:r>
            <a:r>
              <a:rPr lang="vi-VN" sz="1600" b="1" smtClean="0">
                <a:latin typeface="Times New Roman" pitchFamily="18" charset="0"/>
                <a:cs typeface="Times New Roman" pitchFamily="18" charset="0"/>
              </a:rPr>
              <a:t>thức</a:t>
            </a:r>
            <a:r>
              <a:rPr lang="en-US" sz="1600" b="1" smtClean="0">
                <a:latin typeface="Times New Roman" pitchFamily="18" charset="0"/>
                <a:cs typeface="Times New Roman" pitchFamily="18" charset="0"/>
              </a:rPr>
              <a:t>…(tiếp)</a:t>
            </a:r>
          </a:p>
        </p:txBody>
      </p:sp>
      <p:sp>
        <p:nvSpPr>
          <p:cNvPr id="17" name="TextBox 16"/>
          <p:cNvSpPr txBox="1"/>
          <p:nvPr/>
        </p:nvSpPr>
        <p:spPr>
          <a:xfrm>
            <a:off x="533400" y="1295400"/>
            <a:ext cx="5829300" cy="9110186"/>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Đề </a:t>
            </a:r>
            <a:r>
              <a:rPr lang="en-US" sz="1400">
                <a:latin typeface="Times New Roman" pitchFamily="18" charset="0"/>
                <a:cs typeface="Times New Roman" pitchFamily="18" charset="0"/>
              </a:rPr>
              <a:t>nghị hai bên tăng cường tiếp xúc cấp cao giữa hai nước nhằm chỉ đạo, định hướng, thúc đẩy quan hệ song phương phát triển ổn định. Đề nghị hai bên thúc đẩy thực hiện nhận thức chung và các thỏa thuận giữa lãnh đạo cấp cao của hai nước. Hoan nghênh Tổng Bí thư, Chủ tịch nước Tập Cận Bình đã nhận lời mời sang dự Hội nghị cấp cao APEC 2017 tại Việt Nam.</a:t>
            </a:r>
          </a:p>
          <a:p>
            <a:pPr algn="just" defTabSz="457200"/>
            <a:r>
              <a:rPr lang="en-US" sz="1400" smtClean="0">
                <a:latin typeface="Times New Roman" pitchFamily="18" charset="0"/>
                <a:cs typeface="Times New Roman" pitchFamily="18" charset="0"/>
              </a:rPr>
              <a:t>	Về </a:t>
            </a:r>
            <a:r>
              <a:rPr lang="en-US" sz="1400">
                <a:latin typeface="Times New Roman" pitchFamily="18" charset="0"/>
                <a:cs typeface="Times New Roman" pitchFamily="18" charset="0"/>
              </a:rPr>
              <a:t>vấn đề trên biển, </a:t>
            </a:r>
            <a:r>
              <a:rPr lang="vi-VN" sz="1400">
                <a:latin typeface="Times New Roman" pitchFamily="18" charset="0"/>
                <a:cs typeface="Times New Roman" pitchFamily="18" charset="0"/>
              </a:rPr>
              <a:t>Chủ </a:t>
            </a:r>
            <a:r>
              <a:rPr lang="en-US" sz="1400">
                <a:latin typeface="Times New Roman" pitchFamily="18" charset="0"/>
                <a:cs typeface="Times New Roman" pitchFamily="18" charset="0"/>
              </a:rPr>
              <a:t>tị</a:t>
            </a:r>
            <a:r>
              <a:rPr lang="de-DE" sz="1400">
                <a:latin typeface="Times New Roman" pitchFamily="18" charset="0"/>
                <a:cs typeface="Times New Roman" pitchFamily="18" charset="0"/>
              </a:rPr>
              <a:t>ch </a:t>
            </a:r>
            <a:r>
              <a:rPr lang="vi-VN" sz="1400">
                <a:latin typeface="Times New Roman" pitchFamily="18" charset="0"/>
                <a:cs typeface="Times New Roman" pitchFamily="18" charset="0"/>
              </a:rPr>
              <a:t>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hội Nguy</a:t>
            </a:r>
            <a:r>
              <a:rPr lang="en-US" sz="1400">
                <a:latin typeface="Times New Roman" pitchFamily="18" charset="0"/>
                <a:cs typeface="Times New Roman" pitchFamily="18" charset="0"/>
              </a:rPr>
              <a:t>ễ</a:t>
            </a:r>
            <a:r>
              <a:rPr lang="vi-VN" sz="1400">
                <a:latin typeface="Times New Roman" pitchFamily="18" charset="0"/>
                <a:cs typeface="Times New Roman" pitchFamily="18" charset="0"/>
              </a:rPr>
              <a:t>n Sinh Hùng nh</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mạnh </a:t>
            </a:r>
            <a:r>
              <a:rPr lang="en-US" sz="1400">
                <a:latin typeface="Times New Roman" pitchFamily="18" charset="0"/>
                <a:cs typeface="Times New Roman" pitchFamily="18" charset="0"/>
              </a:rPr>
              <a:t>thỏa t</a:t>
            </a:r>
            <a:r>
              <a:rPr lang="vi-VN" sz="1400">
                <a:latin typeface="Times New Roman" pitchFamily="18" charset="0"/>
                <a:cs typeface="Times New Roman" pitchFamily="18" charset="0"/>
              </a:rPr>
              <a:t>h</a:t>
            </a:r>
            <a:r>
              <a:rPr lang="en-US" sz="1400">
                <a:latin typeface="Times New Roman" pitchFamily="18" charset="0"/>
                <a:cs typeface="Times New Roman" pitchFamily="18" charset="0"/>
              </a:rPr>
              <a:t>u</a:t>
            </a:r>
            <a:r>
              <a:rPr lang="vi-VN" sz="1400">
                <a:latin typeface="Times New Roman" pitchFamily="18" charset="0"/>
                <a:cs typeface="Times New Roman" pitchFamily="18" charset="0"/>
              </a:rPr>
              <a:t>ận </a:t>
            </a:r>
            <a:r>
              <a:rPr lang="es-ES" sz="1400">
                <a:latin typeface="Times New Roman" pitchFamily="18" charset="0"/>
                <a:cs typeface="Times New Roman" pitchFamily="18" charset="0"/>
              </a:rPr>
              <a:t>giữa Tổng </a:t>
            </a:r>
            <a:r>
              <a:rPr lang="vi-VN" sz="1400">
                <a:latin typeface="Times New Roman" pitchFamily="18" charset="0"/>
                <a:cs typeface="Times New Roman" pitchFamily="18" charset="0"/>
              </a:rPr>
              <a:t>B</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 thư Nguy</a:t>
            </a:r>
            <a:r>
              <a:rPr lang="en-US" sz="1400">
                <a:latin typeface="Times New Roman" pitchFamily="18" charset="0"/>
                <a:cs typeface="Times New Roman" pitchFamily="18" charset="0"/>
              </a:rPr>
              <a:t>ễn </a:t>
            </a:r>
            <a:r>
              <a:rPr lang="fr-FR" sz="1400">
                <a:latin typeface="Times New Roman" pitchFamily="18" charset="0"/>
                <a:cs typeface="Times New Roman" pitchFamily="18" charset="0"/>
              </a:rPr>
              <a:t>Phú </a:t>
            </a:r>
            <a:r>
              <a:rPr lang="vi-VN" sz="1400">
                <a:latin typeface="Times New Roman" pitchFamily="18" charset="0"/>
                <a:cs typeface="Times New Roman" pitchFamily="18" charset="0"/>
              </a:rPr>
              <a:t>Trọng </a:t>
            </a:r>
            <a:r>
              <a:rPr lang="en-US" sz="1400">
                <a:latin typeface="Times New Roman" pitchFamily="18" charset="0"/>
                <a:cs typeface="Times New Roman" pitchFamily="18" charset="0"/>
              </a:rPr>
              <a:t>và</a:t>
            </a:r>
            <a:r>
              <a:rPr lang="vi-VN" sz="1400">
                <a:latin typeface="Times New Roman" pitchFamily="18" charset="0"/>
                <a:cs typeface="Times New Roman" pitchFamily="18" charset="0"/>
              </a:rPr>
              <a:t> Tổng B</a:t>
            </a:r>
            <a:r>
              <a:rPr lang="en-US" sz="1400">
                <a:latin typeface="Times New Roman" pitchFamily="18" charset="0"/>
                <a:cs typeface="Times New Roman" pitchFamily="18" charset="0"/>
              </a:rPr>
              <a:t>í thư, </a:t>
            </a:r>
            <a:r>
              <a:rPr lang="vi-VN" sz="1400">
                <a:latin typeface="Times New Roman" pitchFamily="18" charset="0"/>
                <a:cs typeface="Times New Roman" pitchFamily="18" charset="0"/>
              </a:rPr>
              <a:t>Chủ tịch n</a:t>
            </a:r>
            <a:r>
              <a:rPr lang="en-US" sz="1400">
                <a:latin typeface="Times New Roman" pitchFamily="18" charset="0"/>
                <a:cs typeface="Times New Roman" pitchFamily="18" charset="0"/>
              </a:rPr>
              <a:t>ước</a:t>
            </a:r>
            <a:r>
              <a:rPr lang="vi-VN" sz="1400">
                <a:latin typeface="Times New Roman" pitchFamily="18" charset="0"/>
                <a:cs typeface="Times New Roman" pitchFamily="18" charset="0"/>
              </a:rPr>
              <a:t> Trung Quốc T</a:t>
            </a:r>
            <a:r>
              <a:rPr lang="en-US" sz="1400">
                <a:latin typeface="Times New Roman" pitchFamily="18" charset="0"/>
                <a:cs typeface="Times New Roman" pitchFamily="18" charset="0"/>
              </a:rPr>
              <a:t>ậ</a:t>
            </a:r>
            <a:r>
              <a:rPr lang="vi-VN" sz="1400">
                <a:latin typeface="Times New Roman" pitchFamily="18" charset="0"/>
                <a:cs typeface="Times New Roman" pitchFamily="18" charset="0"/>
              </a:rPr>
              <a:t>p C</a:t>
            </a:r>
            <a:r>
              <a:rPr lang="en-US" sz="1400">
                <a:latin typeface="Times New Roman" pitchFamily="18" charset="0"/>
                <a:cs typeface="Times New Roman" pitchFamily="18" charset="0"/>
              </a:rPr>
              <a:t>ậ</a:t>
            </a:r>
            <a:r>
              <a:rPr lang="vi-VN" sz="1400">
                <a:latin typeface="Times New Roman" pitchFamily="18" charset="0"/>
                <a:cs typeface="Times New Roman" pitchFamily="18" charset="0"/>
              </a:rPr>
              <a:t>n B</a:t>
            </a:r>
            <a:r>
              <a:rPr lang="en-US" sz="1400">
                <a:latin typeface="Times New Roman" pitchFamily="18" charset="0"/>
                <a:cs typeface="Times New Roman" pitchFamily="18" charset="0"/>
              </a:rPr>
              <a:t>ình</a:t>
            </a:r>
            <a:r>
              <a:rPr lang="vi-VN" sz="1400">
                <a:latin typeface="Times New Roman" pitchFamily="18" charset="0"/>
                <a:cs typeface="Times New Roman" pitchFamily="18" charset="0"/>
              </a:rPr>
              <a:t>; nh</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mạnh</a:t>
            </a:r>
            <a:r>
              <a:rPr lang="en-US" sz="1400">
                <a:latin typeface="Times New Roman" pitchFamily="18" charset="0"/>
                <a:cs typeface="Times New Roman" pitchFamily="18" charset="0"/>
              </a:rPr>
              <a:t> việc </a:t>
            </a:r>
            <a:r>
              <a:rPr lang="de-DE" sz="1400">
                <a:latin typeface="Times New Roman" pitchFamily="18" charset="0"/>
                <a:cs typeface="Times New Roman" pitchFamily="18" charset="0"/>
              </a:rPr>
              <a:t>tăng</a:t>
            </a:r>
            <a:r>
              <a:rPr lang="vi-VN" sz="1400">
                <a:latin typeface="Times New Roman" pitchFamily="18" charset="0"/>
                <a:cs typeface="Times New Roman" pitchFamily="18" charset="0"/>
              </a:rPr>
              <a:t> cường ni</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m tin ch</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nh tr</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th</a:t>
            </a:r>
            <a:r>
              <a:rPr lang="en-US" sz="1400">
                <a:latin typeface="Times New Roman" pitchFamily="18" charset="0"/>
                <a:cs typeface="Times New Roman" pitchFamily="18" charset="0"/>
              </a:rPr>
              <a:t>ô</a:t>
            </a:r>
            <a:r>
              <a:rPr lang="vi-VN" sz="1400">
                <a:latin typeface="Times New Roman" pitchFamily="18" charset="0"/>
                <a:cs typeface="Times New Roman" pitchFamily="18" charset="0"/>
              </a:rPr>
              <a:t>ng qua việc gi</a:t>
            </a:r>
            <a:r>
              <a:rPr lang="en-US" sz="1400">
                <a:latin typeface="Times New Roman" pitchFamily="18" charset="0"/>
                <a:cs typeface="Times New Roman" pitchFamily="18" charset="0"/>
              </a:rPr>
              <a:t>ả</a:t>
            </a:r>
            <a:r>
              <a:rPr lang="vi-VN" sz="1400">
                <a:latin typeface="Times New Roman" pitchFamily="18" charset="0"/>
                <a:cs typeface="Times New Roman" pitchFamily="18" charset="0"/>
              </a:rPr>
              <a:t>i quy</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t</a:t>
            </a:r>
            <a:r>
              <a:rPr lang="en-US" sz="1400">
                <a:latin typeface="Times New Roman" pitchFamily="18" charset="0"/>
                <a:cs typeface="Times New Roman" pitchFamily="18" charset="0"/>
              </a:rPr>
              <a:t>,</a:t>
            </a:r>
            <a:r>
              <a:rPr lang="vi-VN" sz="1400">
                <a:latin typeface="Times New Roman" pitchFamily="18" charset="0"/>
                <a:cs typeface="Times New Roman" pitchFamily="18" charset="0"/>
              </a:rPr>
              <a:t> xử lý những </a:t>
            </a:r>
            <a:r>
              <a:rPr lang="en-US" sz="1400">
                <a:latin typeface="Times New Roman" pitchFamily="18" charset="0"/>
                <a:cs typeface="Times New Roman" pitchFamily="18" charset="0"/>
              </a:rPr>
              <a:t>vấ</a:t>
            </a:r>
            <a:r>
              <a:rPr lang="vi-VN" sz="1400">
                <a:latin typeface="Times New Roman" pitchFamily="18" charset="0"/>
                <a:cs typeface="Times New Roman" pitchFamily="18" charset="0"/>
              </a:rPr>
              <a:t>n đề hai b</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còn c</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 nhận th</a:t>
            </a:r>
            <a:r>
              <a:rPr lang="en-US" sz="1400">
                <a:latin typeface="Times New Roman" pitchFamily="18" charset="0"/>
                <a:cs typeface="Times New Roman" pitchFamily="18" charset="0"/>
              </a:rPr>
              <a:t>ứ</a:t>
            </a:r>
            <a:r>
              <a:rPr lang="vi-VN" sz="1400">
                <a:latin typeface="Times New Roman" pitchFamily="18" charset="0"/>
                <a:cs typeface="Times New Roman" pitchFamily="18" charset="0"/>
              </a:rPr>
              <a:t>c kh</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 nhau </a:t>
            </a:r>
            <a:r>
              <a:rPr lang="en-US" sz="1400">
                <a:latin typeface="Times New Roman" pitchFamily="18" charset="0"/>
                <a:cs typeface="Times New Roman" pitchFamily="18" charset="0"/>
              </a:rPr>
              <a:t>trên</a:t>
            </a:r>
            <a:r>
              <a:rPr lang="vi-VN" sz="1400">
                <a:latin typeface="Times New Roman" pitchFamily="18" charset="0"/>
                <a:cs typeface="Times New Roman" pitchFamily="18" charset="0"/>
              </a:rPr>
              <a:t> t</a:t>
            </a:r>
            <a:r>
              <a:rPr lang="en-US" sz="1400">
                <a:latin typeface="Times New Roman" pitchFamily="18" charset="0"/>
                <a:cs typeface="Times New Roman" pitchFamily="18" charset="0"/>
              </a:rPr>
              <a:t>inh</a:t>
            </a:r>
            <a:r>
              <a:rPr lang="vi-VN" sz="1400">
                <a:latin typeface="Times New Roman" pitchFamily="18" charset="0"/>
                <a:cs typeface="Times New Roman" pitchFamily="18" charset="0"/>
              </a:rPr>
              <a:t> th</a:t>
            </a:r>
            <a:r>
              <a:rPr lang="en-US" sz="1400">
                <a:latin typeface="Times New Roman" pitchFamily="18" charset="0"/>
                <a:cs typeface="Times New Roman" pitchFamily="18" charset="0"/>
              </a:rPr>
              <a:t>ần</a:t>
            </a:r>
            <a:r>
              <a:rPr lang="vi-VN" sz="1400">
                <a:latin typeface="Times New Roman" pitchFamily="18" charset="0"/>
                <a:cs typeface="Times New Roman" pitchFamily="18" charset="0"/>
              </a:rPr>
              <a:t> hi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u b</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ết</a:t>
            </a:r>
            <a:r>
              <a:rPr lang="en-US" sz="1400">
                <a:latin typeface="Times New Roman" pitchFamily="18" charset="0"/>
                <a:cs typeface="Times New Roman" pitchFamily="18" charset="0"/>
              </a:rPr>
              <a:t>,</a:t>
            </a:r>
            <a:r>
              <a:rPr lang="vi-VN" sz="1400">
                <a:latin typeface="Times New Roman" pitchFamily="18" charset="0"/>
                <a:cs typeface="Times New Roman" pitchFamily="18" charset="0"/>
              </a:rPr>
              <a:t> hữu nghị</a:t>
            </a:r>
            <a:r>
              <a:rPr lang="en-US" sz="1400">
                <a:latin typeface="Times New Roman" pitchFamily="18" charset="0"/>
                <a:cs typeface="Times New Roman" pitchFamily="18" charset="0"/>
              </a:rPr>
              <a:t> và thẳng thắn. </a:t>
            </a:r>
            <a:r>
              <a:rPr lang="vi-VN" sz="1400">
                <a:latin typeface="Times New Roman" pitchFamily="18" charset="0"/>
                <a:cs typeface="Times New Roman" pitchFamily="18" charset="0"/>
              </a:rPr>
              <a:t>Ch</a:t>
            </a:r>
            <a:r>
              <a:rPr lang="en-US" sz="1400">
                <a:latin typeface="Times New Roman" pitchFamily="18" charset="0"/>
                <a:cs typeface="Times New Roman" pitchFamily="18" charset="0"/>
              </a:rPr>
              <a:t>ủ </a:t>
            </a:r>
            <a:r>
              <a:rPr lang="vi-VN" sz="1400">
                <a:latin typeface="Times New Roman" pitchFamily="18" charset="0"/>
                <a:cs typeface="Times New Roman" pitchFamily="18" charset="0"/>
              </a:rPr>
              <a:t>tịch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hội Nguy</a:t>
            </a:r>
            <a:r>
              <a:rPr lang="en-US" sz="1400">
                <a:latin typeface="Times New Roman" pitchFamily="18" charset="0"/>
                <a:cs typeface="Times New Roman" pitchFamily="18" charset="0"/>
              </a:rPr>
              <a:t>ễ</a:t>
            </a:r>
            <a:r>
              <a:rPr lang="vi-VN" sz="1400">
                <a:latin typeface="Times New Roman" pitchFamily="18" charset="0"/>
                <a:cs typeface="Times New Roman" pitchFamily="18" charset="0"/>
              </a:rPr>
              <a:t>n Sinh Hùng kh</a:t>
            </a:r>
            <a:r>
              <a:rPr lang="en-US" sz="1400">
                <a:latin typeface="Times New Roman" pitchFamily="18" charset="0"/>
                <a:cs typeface="Times New Roman" pitchFamily="18" charset="0"/>
              </a:rPr>
              <a:t>ẳ</a:t>
            </a:r>
            <a:r>
              <a:rPr lang="vi-VN" sz="1400">
                <a:latin typeface="Times New Roman" pitchFamily="18" charset="0"/>
                <a:cs typeface="Times New Roman" pitchFamily="18" charset="0"/>
              </a:rPr>
              <a:t>ng định quan đi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m của </a:t>
            </a:r>
            <a:r>
              <a:rPr lang="en-US" sz="1400">
                <a:latin typeface="Times New Roman" pitchFamily="18" charset="0"/>
                <a:cs typeface="Times New Roman" pitchFamily="18" charset="0"/>
              </a:rPr>
              <a:t>Đản</a:t>
            </a:r>
            <a:r>
              <a:rPr lang="de-DE" sz="1400">
                <a:latin typeface="Times New Roman" pitchFamily="18" charset="0"/>
                <a:cs typeface="Times New Roman" pitchFamily="18" charset="0"/>
              </a:rPr>
              <a:t>g, </a:t>
            </a:r>
            <a:r>
              <a:rPr lang="vi-VN" sz="1400">
                <a:latin typeface="Times New Roman" pitchFamily="18" charset="0"/>
                <a:cs typeface="Times New Roman" pitchFamily="18" charset="0"/>
              </a:rPr>
              <a:t>Nh</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nước Việt Nam nh</a:t>
            </a:r>
            <a:r>
              <a:rPr lang="en-US" sz="1400">
                <a:latin typeface="Times New Roman" pitchFamily="18" charset="0"/>
                <a:cs typeface="Times New Roman" pitchFamily="18" charset="0"/>
              </a:rPr>
              <a:t>ất</a:t>
            </a:r>
            <a:r>
              <a:rPr lang="vi-VN" sz="1400">
                <a:latin typeface="Times New Roman" pitchFamily="18" charset="0"/>
                <a:cs typeface="Times New Roman" pitchFamily="18" charset="0"/>
              </a:rPr>
              <a:t> tr</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 cùng Đảng</a:t>
            </a:r>
            <a:r>
              <a:rPr lang="en-US" sz="1400">
                <a:latin typeface="Times New Roman" pitchFamily="18" charset="0"/>
                <a:cs typeface="Times New Roman" pitchFamily="18" charset="0"/>
              </a:rPr>
              <a:t>, Nhà nước</a:t>
            </a:r>
            <a:r>
              <a:rPr lang="vi-VN" sz="1400">
                <a:latin typeface="Times New Roman" pitchFamily="18" charset="0"/>
                <a:cs typeface="Times New Roman" pitchFamily="18" charset="0"/>
              </a:rPr>
              <a:t> Tr</a:t>
            </a:r>
            <a:r>
              <a:rPr lang="en-US" sz="1400">
                <a:latin typeface="Times New Roman" pitchFamily="18" charset="0"/>
                <a:cs typeface="Times New Roman" pitchFamily="18" charset="0"/>
              </a:rPr>
              <a:t>ung Quốc tăng cường hiểu biết lẫn </a:t>
            </a:r>
            <a:r>
              <a:rPr lang="vi-VN" sz="1400">
                <a:latin typeface="Times New Roman" pitchFamily="18" charset="0"/>
                <a:cs typeface="Times New Roman" pitchFamily="18" charset="0"/>
              </a:rPr>
              <a:t>nhau, </a:t>
            </a:r>
            <a:r>
              <a:rPr lang="en-US" sz="1400">
                <a:latin typeface="Times New Roman" pitchFamily="18" charset="0"/>
                <a:cs typeface="Times New Roman" pitchFamily="18" charset="0"/>
              </a:rPr>
              <a:t>kiên trì đối thoại</a:t>
            </a:r>
            <a:r>
              <a:rPr lang="vi-VN" sz="1400">
                <a:latin typeface="Times New Roman" pitchFamily="18" charset="0"/>
                <a:cs typeface="Times New Roman" pitchFamily="18" charset="0"/>
              </a:rPr>
              <a:t>, hiệp th</a:t>
            </a:r>
            <a:r>
              <a:rPr lang="en-US" sz="1400">
                <a:latin typeface="Times New Roman" pitchFamily="18" charset="0"/>
                <a:cs typeface="Times New Roman" pitchFamily="18" charset="0"/>
              </a:rPr>
              <a:t>ươ</a:t>
            </a:r>
            <a:r>
              <a:rPr lang="vi-VN" sz="1400">
                <a:latin typeface="Times New Roman" pitchFamily="18" charset="0"/>
                <a:cs typeface="Times New Roman" pitchFamily="18" charset="0"/>
              </a:rPr>
              <a:t>ng; tìm ki</a:t>
            </a:r>
            <a:r>
              <a:rPr lang="en-US" sz="1400" smtClean="0">
                <a:latin typeface="Times New Roman" pitchFamily="18" charset="0"/>
                <a:cs typeface="Times New Roman" pitchFamily="18" charset="0"/>
              </a:rPr>
              <a:t>ế</a:t>
            </a:r>
            <a:r>
              <a:rPr lang="en-US" sz="1400">
                <a:latin typeface="Times New Roman" pitchFamily="18" charset="0"/>
                <a:cs typeface="Times New Roman" pitchFamily="18" charset="0"/>
              </a:rPr>
              <a:t>m</a:t>
            </a:r>
            <a:r>
              <a:rPr lang="vi-VN" sz="1400" smtClean="0">
                <a:latin typeface="Times New Roman" pitchFamily="18" charset="0"/>
                <a:cs typeface="Times New Roman" pitchFamily="18" charset="0"/>
              </a:rPr>
              <a:t> </a:t>
            </a:r>
            <a:r>
              <a:rPr lang="vi-VN" sz="1400">
                <a:latin typeface="Times New Roman" pitchFamily="18" charset="0"/>
                <a:cs typeface="Times New Roman" pitchFamily="18" charset="0"/>
              </a:rPr>
              <a:t>giải pháp c</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 bản</a:t>
            </a:r>
            <a:r>
              <a:rPr lang="en-US" sz="1400">
                <a:latin typeface="Times New Roman" pitchFamily="18" charset="0"/>
                <a:cs typeface="Times New Roman" pitchFamily="18" charset="0"/>
              </a:rPr>
              <a:t>,</a:t>
            </a:r>
            <a:r>
              <a:rPr lang="vi-VN" sz="1400">
                <a:latin typeface="Times New Roman" pitchFamily="18" charset="0"/>
                <a:cs typeface="Times New Roman" pitchFamily="18" charset="0"/>
              </a:rPr>
              <a:t> l</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u d</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i m</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hai bên c</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 thể chấp nh</a:t>
            </a:r>
            <a:r>
              <a:rPr lang="en-US" sz="1400">
                <a:latin typeface="Times New Roman" pitchFamily="18" charset="0"/>
                <a:cs typeface="Times New Roman" pitchFamily="18" charset="0"/>
              </a:rPr>
              <a:t>ậ</a:t>
            </a:r>
            <a:r>
              <a:rPr lang="vi-VN" sz="1400">
                <a:latin typeface="Times New Roman" pitchFamily="18" charset="0"/>
                <a:cs typeface="Times New Roman" pitchFamily="18" charset="0"/>
              </a:rPr>
              <a:t>n đ</a:t>
            </a:r>
            <a:r>
              <a:rPr lang="en-US" sz="1400">
                <a:latin typeface="Times New Roman" pitchFamily="18" charset="0"/>
                <a:cs typeface="Times New Roman" pitchFamily="18" charset="0"/>
              </a:rPr>
              <a:t>ượ</a:t>
            </a:r>
            <a:r>
              <a:rPr lang="vi-VN" sz="1400">
                <a:latin typeface="Times New Roman" pitchFamily="18" charset="0"/>
                <a:cs typeface="Times New Roman" pitchFamily="18" charset="0"/>
              </a:rPr>
              <a:t>c;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đ</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 trên </a:t>
            </a:r>
            <a:r>
              <a:rPr lang="fr-FR" sz="1400">
                <a:latin typeface="Times New Roman" pitchFamily="18" charset="0"/>
                <a:cs typeface="Times New Roman" pitchFamily="18" charset="0"/>
              </a:rPr>
              <a:t>biển là</a:t>
            </a:r>
            <a:r>
              <a:rPr lang="vi-VN" sz="1400">
                <a:latin typeface="Times New Roman" pitchFamily="18" charset="0"/>
                <a:cs typeface="Times New Roman" pitchFamily="18" charset="0"/>
              </a:rPr>
              <a:t>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đ</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 hệ trọng</a:t>
            </a:r>
            <a:r>
              <a:rPr lang="en-US" sz="1400">
                <a:latin typeface="Times New Roman" pitchFamily="18" charset="0"/>
                <a:cs typeface="Times New Roman" pitchFamily="18" charset="0"/>
              </a:rPr>
              <a:t>, </a:t>
            </a:r>
            <a:r>
              <a:rPr lang="fr-FR" sz="1400">
                <a:latin typeface="Times New Roman" pitchFamily="18" charset="0"/>
                <a:cs typeface="Times New Roman" pitchFamily="18" charset="0"/>
              </a:rPr>
              <a:t>liên </a:t>
            </a:r>
            <a:r>
              <a:rPr lang="vi-VN" sz="1400">
                <a:latin typeface="Times New Roman" pitchFamily="18" charset="0"/>
                <a:cs typeface="Times New Roman" pitchFamily="18" charset="0"/>
              </a:rPr>
              <a:t>quan </a:t>
            </a:r>
            <a:r>
              <a:rPr lang="en-US" sz="1400">
                <a:latin typeface="Times New Roman" pitchFamily="18" charset="0"/>
                <a:cs typeface="Times New Roman" pitchFamily="18" charset="0"/>
              </a:rPr>
              <a:t>đế</a:t>
            </a:r>
            <a:r>
              <a:rPr lang="de-DE" sz="1400">
                <a:latin typeface="Times New Roman" pitchFamily="18" charset="0"/>
                <a:cs typeface="Times New Roman" pitchFamily="18" charset="0"/>
              </a:rPr>
              <a:t>n </a:t>
            </a:r>
            <a:r>
              <a:rPr lang="vi-VN" sz="1400">
                <a:latin typeface="Times New Roman" pitchFamily="18" charset="0"/>
                <a:cs typeface="Times New Roman" pitchFamily="18" charset="0"/>
              </a:rPr>
              <a:t>qu</a:t>
            </a:r>
            <a:r>
              <a:rPr lang="en-US" sz="1400">
                <a:latin typeface="Times New Roman" pitchFamily="18" charset="0"/>
                <a:cs typeface="Times New Roman" pitchFamily="18" charset="0"/>
              </a:rPr>
              <a:t>yền,</a:t>
            </a:r>
            <a:r>
              <a:rPr lang="vi-VN" sz="1400">
                <a:latin typeface="Times New Roman" pitchFamily="18" charset="0"/>
                <a:cs typeface="Times New Roman" pitchFamily="18" charset="0"/>
              </a:rPr>
              <a:t> l</a:t>
            </a:r>
            <a:r>
              <a:rPr lang="en-US" sz="1400">
                <a:latin typeface="Times New Roman" pitchFamily="18" charset="0"/>
                <a:cs typeface="Times New Roman" pitchFamily="18" charset="0"/>
              </a:rPr>
              <a:t>ợ</a:t>
            </a:r>
            <a:r>
              <a:rPr lang="vi-VN" sz="1400">
                <a:latin typeface="Times New Roman" pitchFamily="18" charset="0"/>
                <a:cs typeface="Times New Roman" pitchFamily="18" charset="0"/>
              </a:rPr>
              <a:t>i ích v</a:t>
            </a:r>
            <a:r>
              <a:rPr lang="en-US" sz="1400">
                <a:latin typeface="Times New Roman" pitchFamily="18" charset="0"/>
                <a:cs typeface="Times New Roman" pitchFamily="18" charset="0"/>
              </a:rPr>
              <a:t>à t</a:t>
            </a:r>
            <a:r>
              <a:rPr lang="vi-VN" sz="1400">
                <a:latin typeface="Times New Roman" pitchFamily="18" charset="0"/>
                <a:cs typeface="Times New Roman" pitchFamily="18" charset="0"/>
              </a:rPr>
              <a:t>ình cảm của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dân hai n</a:t>
            </a:r>
            <a:r>
              <a:rPr lang="en-US" sz="1400">
                <a:latin typeface="Times New Roman" pitchFamily="18" charset="0"/>
                <a:cs typeface="Times New Roman" pitchFamily="18" charset="0"/>
              </a:rPr>
              <a:t>ư</a:t>
            </a:r>
            <a:r>
              <a:rPr lang="vi-VN" sz="1400">
                <a:latin typeface="Times New Roman" pitchFamily="18" charset="0"/>
                <a:cs typeface="Times New Roman" pitchFamily="18" charset="0"/>
              </a:rPr>
              <a:t>ớc. Trong </a:t>
            </a:r>
            <a:r>
              <a:rPr lang="en-US" sz="1400">
                <a:latin typeface="Times New Roman" pitchFamily="18" charset="0"/>
                <a:cs typeface="Times New Roman" pitchFamily="18" charset="0"/>
              </a:rPr>
              <a:t>quá</a:t>
            </a:r>
            <a:r>
              <a:rPr lang="vi-VN" sz="1400">
                <a:latin typeface="Times New Roman" pitchFamily="18" charset="0"/>
                <a:cs typeface="Times New Roman" pitchFamily="18" charset="0"/>
              </a:rPr>
              <a:t> tr</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nh gi</a:t>
            </a:r>
            <a:r>
              <a:rPr lang="en-US" sz="1400">
                <a:latin typeface="Times New Roman" pitchFamily="18" charset="0"/>
                <a:cs typeface="Times New Roman" pitchFamily="18" charset="0"/>
              </a:rPr>
              <a:t>ải quyết, các bên</a:t>
            </a:r>
            <a:r>
              <a:rPr lang="vi-VN" sz="1400">
                <a:latin typeface="Times New Roman" pitchFamily="18" charset="0"/>
                <a:cs typeface="Times New Roman" pitchFamily="18" charset="0"/>
              </a:rPr>
              <a:t> cần ki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m soát t</a:t>
            </a:r>
            <a:r>
              <a:rPr lang="en-US" sz="1400">
                <a:latin typeface="Times New Roman" pitchFamily="18" charset="0"/>
                <a:cs typeface="Times New Roman" pitchFamily="18" charset="0"/>
              </a:rPr>
              <a:t>ốt</a:t>
            </a:r>
            <a:r>
              <a:rPr lang="vi-VN" sz="1400">
                <a:latin typeface="Times New Roman" pitchFamily="18" charset="0"/>
                <a:cs typeface="Times New Roman" pitchFamily="18" charset="0"/>
              </a:rPr>
              <a:t> tình h</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nh, cùng duy tr</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 ổn định,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ích cực h</a:t>
            </a:r>
            <a:r>
              <a:rPr lang="en-US" sz="1400">
                <a:latin typeface="Times New Roman" pitchFamily="18" charset="0"/>
                <a:cs typeface="Times New Roman" pitchFamily="18" charset="0"/>
              </a:rPr>
              <a:t>ợ</a:t>
            </a:r>
            <a:r>
              <a:rPr lang="vi-VN" sz="1400">
                <a:latin typeface="Times New Roman" pitchFamily="18" charset="0"/>
                <a:cs typeface="Times New Roman" pitchFamily="18" charset="0"/>
              </a:rPr>
              <a:t>p </a:t>
            </a:r>
            <a:r>
              <a:rPr lang="fr-FR" sz="1400">
                <a:latin typeface="Times New Roman" pitchFamily="18" charset="0"/>
                <a:cs typeface="Times New Roman" pitchFamily="18" charset="0"/>
              </a:rPr>
              <a:t>tác trên biển. </a:t>
            </a:r>
            <a:r>
              <a:rPr lang="vi-VN" sz="1400">
                <a:latin typeface="Times New Roman" pitchFamily="18" charset="0"/>
                <a:cs typeface="Times New Roman" pitchFamily="18" charset="0"/>
              </a:rPr>
              <a:t>X</a:t>
            </a:r>
            <a:r>
              <a:rPr lang="en-US" sz="1400">
                <a:latin typeface="Times New Roman" pitchFamily="18" charset="0"/>
                <a:cs typeface="Times New Roman" pitchFamily="18" charset="0"/>
              </a:rPr>
              <a:t>ử</a:t>
            </a:r>
            <a:r>
              <a:rPr lang="vi-VN" sz="1400">
                <a:latin typeface="Times New Roman" pitchFamily="18" charset="0"/>
                <a:cs typeface="Times New Roman" pitchFamily="18" charset="0"/>
              </a:rPr>
              <a:t> lý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ề tr</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a:t>
            </a:r>
            <a:r>
              <a:rPr lang="fr-FR" sz="1400">
                <a:latin typeface="Times New Roman" pitchFamily="18" charset="0"/>
                <a:cs typeface="Times New Roman" pitchFamily="18" charset="0"/>
              </a:rPr>
              <a:t>biển </a:t>
            </a:r>
            <a:r>
              <a:rPr lang="vi-VN" sz="1400">
                <a:latin typeface="Times New Roman" pitchFamily="18" charset="0"/>
                <a:cs typeface="Times New Roman" pitchFamily="18" charset="0"/>
              </a:rPr>
              <a:t>c</a:t>
            </a:r>
            <a:r>
              <a:rPr lang="en-US" sz="1400">
                <a:latin typeface="Times New Roman" pitchFamily="18" charset="0"/>
                <a:cs typeface="Times New Roman" pitchFamily="18" charset="0"/>
              </a:rPr>
              <a:t>ầ</a:t>
            </a:r>
            <a:r>
              <a:rPr lang="vi-VN" sz="1400">
                <a:latin typeface="Times New Roman" pitchFamily="18" charset="0"/>
                <a:cs typeface="Times New Roman" pitchFamily="18" charset="0"/>
              </a:rPr>
              <a:t>n đư</a:t>
            </a:r>
            <a:r>
              <a:rPr lang="en-US" sz="1400">
                <a:latin typeface="Times New Roman" pitchFamily="18" charset="0"/>
                <a:cs typeface="Times New Roman" pitchFamily="18" charset="0"/>
              </a:rPr>
              <a:t>ợc</a:t>
            </a:r>
            <a:r>
              <a:rPr lang="vi-VN" sz="1400">
                <a:latin typeface="Times New Roman" pitchFamily="18" charset="0"/>
                <a:cs typeface="Times New Roman" pitchFamily="18" charset="0"/>
              </a:rPr>
              <a:t> đ</a:t>
            </a:r>
            <a:r>
              <a:rPr lang="en-US" sz="1400">
                <a:latin typeface="Times New Roman" pitchFamily="18" charset="0"/>
                <a:cs typeface="Times New Roman" pitchFamily="18" charset="0"/>
              </a:rPr>
              <a:t>ặt</a:t>
            </a:r>
            <a:r>
              <a:rPr lang="vi-VN" sz="1400">
                <a:latin typeface="Times New Roman" pitchFamily="18" charset="0"/>
                <a:cs typeface="Times New Roman" pitchFamily="18" charset="0"/>
              </a:rPr>
              <a:t> trong </a:t>
            </a:r>
            <a:r>
              <a:rPr lang="en-US" sz="1400">
                <a:latin typeface="Times New Roman" pitchFamily="18" charset="0"/>
                <a:cs typeface="Times New Roman" pitchFamily="18" charset="0"/>
              </a:rPr>
              <a:t>tầm</a:t>
            </a:r>
            <a:r>
              <a:rPr lang="vi-VN" sz="1400">
                <a:latin typeface="Times New Roman" pitchFamily="18" charset="0"/>
                <a:cs typeface="Times New Roman" pitchFamily="18" charset="0"/>
              </a:rPr>
              <a:t> nh</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n </a:t>
            </a:r>
            <a:r>
              <a:rPr lang="fr-FR" sz="1400">
                <a:latin typeface="Times New Roman" pitchFamily="18" charset="0"/>
                <a:cs typeface="Times New Roman" pitchFamily="18" charset="0"/>
              </a:rPr>
              <a:t>chiến </a:t>
            </a:r>
            <a:r>
              <a:rPr lang="vi-VN" sz="1400">
                <a:latin typeface="Times New Roman" pitchFamily="18" charset="0"/>
                <a:cs typeface="Times New Roman" pitchFamily="18" charset="0"/>
              </a:rPr>
              <a:t>lược l</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u d</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i</a:t>
            </a:r>
            <a:r>
              <a:rPr lang="en-US" sz="1400">
                <a:latin typeface="Times New Roman" pitchFamily="18" charset="0"/>
                <a:cs typeface="Times New Roman" pitchFamily="18" charset="0"/>
              </a:rPr>
              <a:t>, tô</a:t>
            </a:r>
            <a:r>
              <a:rPr lang="vi-VN" sz="1400">
                <a:latin typeface="Times New Roman" pitchFamily="18" charset="0"/>
                <a:cs typeface="Times New Roman" pitchFamily="18" charset="0"/>
              </a:rPr>
              <a:t>n trọng đầy đ</a:t>
            </a:r>
            <a:r>
              <a:rPr lang="en-US" sz="1400">
                <a:latin typeface="Times New Roman" pitchFamily="18" charset="0"/>
                <a:cs typeface="Times New Roman" pitchFamily="18" charset="0"/>
              </a:rPr>
              <a:t>ủ</a:t>
            </a:r>
            <a:r>
              <a:rPr lang="vi-VN" sz="1400">
                <a:latin typeface="Times New Roman" pitchFamily="18" charset="0"/>
                <a:cs typeface="Times New Roman" pitchFamily="18" charset="0"/>
              </a:rPr>
              <a:t> lợi </a:t>
            </a:r>
            <a:r>
              <a:rPr lang="en-US" sz="1400">
                <a:latin typeface="Times New Roman" pitchFamily="18" charset="0"/>
                <a:cs typeface="Times New Roman" pitchFamily="18" charset="0"/>
              </a:rPr>
              <a:t>í</a:t>
            </a:r>
            <a:r>
              <a:rPr lang="de-DE" sz="1400">
                <a:latin typeface="Times New Roman" pitchFamily="18" charset="0"/>
                <a:cs typeface="Times New Roman" pitchFamily="18" charset="0"/>
              </a:rPr>
              <a:t>ch </a:t>
            </a:r>
            <a:r>
              <a:rPr lang="vi-VN" sz="1400">
                <a:latin typeface="Times New Roman" pitchFamily="18" charset="0"/>
                <a:cs typeface="Times New Roman" pitchFamily="18" charset="0"/>
              </a:rPr>
              <a:t>ch</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nh </a:t>
            </a:r>
            <a:r>
              <a:rPr lang="en-US" sz="1400">
                <a:latin typeface="Times New Roman" pitchFamily="18" charset="0"/>
                <a:cs typeface="Times New Roman" pitchFamily="18" charset="0"/>
              </a:rPr>
              <a:t>đá</a:t>
            </a:r>
            <a:r>
              <a:rPr lang="de-DE" sz="1400">
                <a:latin typeface="Times New Roman" pitchFamily="18" charset="0"/>
                <a:cs typeface="Times New Roman" pitchFamily="18" charset="0"/>
              </a:rPr>
              <a:t>ng </a:t>
            </a:r>
            <a:r>
              <a:rPr lang="vi-VN" sz="1400">
                <a:latin typeface="Times New Roman" pitchFamily="18" charset="0"/>
                <a:cs typeface="Times New Roman" pitchFamily="18" charset="0"/>
              </a:rPr>
              <a:t>của m</a:t>
            </a:r>
            <a:r>
              <a:rPr lang="en-US" sz="1400">
                <a:latin typeface="Times New Roman" pitchFamily="18" charset="0"/>
                <a:cs typeface="Times New Roman" pitchFamily="18" charset="0"/>
              </a:rPr>
              <a:t>ỗi</a:t>
            </a:r>
            <a:r>
              <a:rPr lang="vi-VN" sz="1400">
                <a:latin typeface="Times New Roman" pitchFamily="18" charset="0"/>
                <a:cs typeface="Times New Roman" pitchFamily="18" charset="0"/>
              </a:rPr>
              <a:t> n</a:t>
            </a:r>
            <a:r>
              <a:rPr lang="en-US" sz="1400">
                <a:latin typeface="Times New Roman" pitchFamily="18" charset="0"/>
                <a:cs typeface="Times New Roman" pitchFamily="18" charset="0"/>
              </a:rPr>
              <a:t>ướ</a:t>
            </a:r>
            <a:r>
              <a:rPr lang="vi-VN" sz="1400">
                <a:latin typeface="Times New Roman" pitchFamily="18" charset="0"/>
                <a:cs typeface="Times New Roman" pitchFamily="18" charset="0"/>
              </a:rPr>
              <a:t>c, ph</a:t>
            </a:r>
            <a:r>
              <a:rPr lang="en-US" sz="1400">
                <a:latin typeface="Times New Roman" pitchFamily="18" charset="0"/>
                <a:cs typeface="Times New Roman" pitchFamily="18" charset="0"/>
              </a:rPr>
              <a:t>ù</a:t>
            </a:r>
            <a:r>
              <a:rPr lang="vi-VN" sz="1400">
                <a:latin typeface="Times New Roman" pitchFamily="18" charset="0"/>
                <a:cs typeface="Times New Roman" pitchFamily="18" charset="0"/>
              </a:rPr>
              <a:t> hợp với luật pháp quốc </a:t>
            </a:r>
            <a:r>
              <a:rPr lang="en-US" sz="1400">
                <a:latin typeface="Times New Roman" pitchFamily="18" charset="0"/>
                <a:cs typeface="Times New Roman" pitchFamily="18" charset="0"/>
              </a:rPr>
              <a:t>tế</a:t>
            </a:r>
            <a:r>
              <a:rPr lang="vi-VN" sz="1400">
                <a:latin typeface="Times New Roman" pitchFamily="18" charset="0"/>
                <a:cs typeface="Times New Roman" pitchFamily="18" charset="0"/>
              </a:rPr>
              <a:t>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a:t>
            </a:r>
            <a:r>
              <a:rPr lang="en-US" sz="1400">
                <a:latin typeface="Times New Roman" pitchFamily="18" charset="0"/>
                <a:cs typeface="Times New Roman" pitchFamily="18" charset="0"/>
              </a:rPr>
              <a:t>ổ</a:t>
            </a:r>
            <a:r>
              <a:rPr lang="vi-VN" sz="1400">
                <a:latin typeface="Times New Roman" pitchFamily="18" charset="0"/>
                <a:cs typeface="Times New Roman" pitchFamily="18" charset="0"/>
              </a:rPr>
              <a:t>ng </a:t>
            </a:r>
            <a:r>
              <a:rPr lang="en-US" sz="1400">
                <a:latin typeface="Times New Roman" pitchFamily="18" charset="0"/>
                <a:cs typeface="Times New Roman" pitchFamily="18" charset="0"/>
              </a:rPr>
              <a:t>thể </a:t>
            </a:r>
            <a:r>
              <a:rPr lang="vi-VN" sz="1400">
                <a:latin typeface="Times New Roman" pitchFamily="18" charset="0"/>
                <a:cs typeface="Times New Roman" pitchFamily="18" charset="0"/>
              </a:rPr>
              <a:t>quan hệ </a:t>
            </a:r>
            <a:r>
              <a:rPr lang="fr-FR" sz="1400">
                <a:latin typeface="Times New Roman" pitchFamily="18" charset="0"/>
                <a:cs typeface="Times New Roman" pitchFamily="18" charset="0"/>
              </a:rPr>
              <a:t>Việt </a:t>
            </a:r>
            <a:r>
              <a:rPr lang="vi-VN" sz="1400">
                <a:latin typeface="Times New Roman" pitchFamily="18" charset="0"/>
                <a:cs typeface="Times New Roman" pitchFamily="18" charset="0"/>
              </a:rPr>
              <a:t>Nam </a:t>
            </a:r>
            <a:r>
              <a:rPr lang="en-US" sz="1400">
                <a:latin typeface="Times New Roman" pitchFamily="18" charset="0"/>
                <a:cs typeface="Times New Roman" pitchFamily="18" charset="0"/>
              </a:rPr>
              <a:t>- </a:t>
            </a:r>
            <a:r>
              <a:rPr lang="vi-VN" sz="1400">
                <a:latin typeface="Times New Roman" pitchFamily="18" charset="0"/>
                <a:cs typeface="Times New Roman" pitchFamily="18" charset="0"/>
              </a:rPr>
              <a:t>Trung Quốc;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in tưởng </a:t>
            </a:r>
            <a:r>
              <a:rPr lang="en-US" sz="1400">
                <a:latin typeface="Times New Roman" pitchFamily="18" charset="0"/>
                <a:cs typeface="Times New Roman" pitchFamily="18" charset="0"/>
              </a:rPr>
              <a:t>rằng </a:t>
            </a:r>
            <a:r>
              <a:rPr lang="vi-VN" sz="1400">
                <a:latin typeface="Times New Roman" pitchFamily="18" charset="0"/>
                <a:cs typeface="Times New Roman" pitchFamily="18" charset="0"/>
              </a:rPr>
              <a:t>hai bên thực hiện “nói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i đ</a:t>
            </a:r>
            <a:r>
              <a:rPr lang="en-US" sz="1400">
                <a:latin typeface="Times New Roman" pitchFamily="18" charset="0"/>
                <a:cs typeface="Times New Roman" pitchFamily="18" charset="0"/>
              </a:rPr>
              <a:t>ô</a:t>
            </a:r>
            <a:r>
              <a:rPr lang="vi-VN" sz="1400">
                <a:latin typeface="Times New Roman" pitchFamily="18" charset="0"/>
                <a:cs typeface="Times New Roman" pitchFamily="18" charset="0"/>
              </a:rPr>
              <a:t>i v</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i l</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m" th</a:t>
            </a:r>
            <a:r>
              <a:rPr lang="en-US" sz="1400">
                <a:latin typeface="Times New Roman" pitchFamily="18" charset="0"/>
                <a:cs typeface="Times New Roman" pitchFamily="18" charset="0"/>
              </a:rPr>
              <a:t>ì sẽ</a:t>
            </a:r>
            <a:r>
              <a:rPr lang="vi-VN" sz="1400">
                <a:latin typeface="Times New Roman" pitchFamily="18" charset="0"/>
                <a:cs typeface="Times New Roman" pitchFamily="18" charset="0"/>
              </a:rPr>
              <a:t> xử lý t</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t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đề</a:t>
            </a:r>
            <a:r>
              <a:rPr lang="vi-VN" sz="1400">
                <a:latin typeface="Times New Roman" pitchFamily="18" charset="0"/>
                <a:cs typeface="Times New Roman" pitchFamily="18" charset="0"/>
              </a:rPr>
              <a:t> trên </a:t>
            </a:r>
            <a:r>
              <a:rPr lang="fr-FR" sz="1400">
                <a:latin typeface="Times New Roman" pitchFamily="18" charset="0"/>
                <a:cs typeface="Times New Roman" pitchFamily="18" charset="0"/>
              </a:rPr>
              <a:t>biển.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Ngay </a:t>
            </a:r>
            <a:r>
              <a:rPr lang="vi-VN" sz="1400">
                <a:latin typeface="Times New Roman" pitchFamily="18" charset="0"/>
                <a:cs typeface="Times New Roman" pitchFamily="18" charset="0"/>
              </a:rPr>
              <a:t>sau hội đ</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m, Chủ tịch Quốc hội Việt Nam và Chủ tịch Đại hội đại bi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u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dân toàn quốc Trung Quốc đ</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 ký k</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t Thỏa thuận hợp </a:t>
            </a:r>
            <a:r>
              <a:rPr lang="en-US" sz="1400" smtClean="0">
                <a:latin typeface="Times New Roman" pitchFamily="18" charset="0"/>
                <a:cs typeface="Times New Roman" pitchFamily="18" charset="0"/>
              </a:rPr>
              <a:t>t</a:t>
            </a:r>
            <a:r>
              <a:rPr lang="vi-VN" sz="1400" smtClean="0">
                <a:latin typeface="Times New Roman" pitchFamily="18" charset="0"/>
                <a:cs typeface="Times New Roman" pitchFamily="18" charset="0"/>
              </a:rPr>
              <a:t>ác </a:t>
            </a:r>
            <a:r>
              <a:rPr lang="vi-VN" sz="1400">
                <a:latin typeface="Times New Roman" pitchFamily="18" charset="0"/>
                <a:cs typeface="Times New Roman" pitchFamily="18" charset="0"/>
              </a:rPr>
              <a:t>giữa hai cơ quan lập ph</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p hai nước, nội dung trọng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âm của Thỏa thuận: (</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 Duy trì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tăng cường trao đ</a:t>
            </a:r>
            <a:r>
              <a:rPr lang="en-US" sz="1400">
                <a:latin typeface="Times New Roman" pitchFamily="18" charset="0"/>
                <a:cs typeface="Times New Roman" pitchFamily="18" charset="0"/>
              </a:rPr>
              <a:t>ổ</a:t>
            </a:r>
            <a:r>
              <a:rPr lang="vi-VN" sz="1400">
                <a:latin typeface="Times New Roman" pitchFamily="18" charset="0"/>
                <a:cs typeface="Times New Roman" pitchFamily="18" charset="0"/>
              </a:rPr>
              <a:t>i kinh nghiệm v</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 công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ác lập pháp, gi</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m sát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phòng chống tham nh</a:t>
            </a:r>
            <a:r>
              <a:rPr lang="en-US" sz="1400">
                <a:latin typeface="Times New Roman" pitchFamily="18" charset="0"/>
                <a:cs typeface="Times New Roman" pitchFamily="18" charset="0"/>
              </a:rPr>
              <a:t>ũ</a:t>
            </a:r>
            <a:r>
              <a:rPr lang="vi-VN" sz="1400">
                <a:latin typeface="Times New Roman" pitchFamily="18" charset="0"/>
                <a:cs typeface="Times New Roman" pitchFamily="18" charset="0"/>
              </a:rPr>
              <a:t>ng; (</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i) Duy </a:t>
            </a:r>
            <a:r>
              <a:rPr lang="en-US" sz="1400">
                <a:latin typeface="Times New Roman" pitchFamily="18" charset="0"/>
                <a:cs typeface="Times New Roman" pitchFamily="18" charset="0"/>
              </a:rPr>
              <a:t>trì </a:t>
            </a:r>
            <a:r>
              <a:rPr lang="vi-VN" sz="1400">
                <a:latin typeface="Times New Roman" pitchFamily="18" charset="0"/>
                <a:cs typeface="Times New Roman" pitchFamily="18" charset="0"/>
              </a:rPr>
              <a:t>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thường xuyên triển khai việc trao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ổi Đoàn l</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nh đạo, các ủy ban chuyên môn và </a:t>
            </a:r>
            <a:r>
              <a:rPr lang="en-US" sz="1400">
                <a:latin typeface="Times New Roman" pitchFamily="18" charset="0"/>
                <a:cs typeface="Times New Roman" pitchFamily="18" charset="0"/>
              </a:rPr>
              <a:t>các</a:t>
            </a:r>
            <a:r>
              <a:rPr lang="vi-VN" sz="1400">
                <a:latin typeface="Times New Roman" pitchFamily="18" charset="0"/>
                <a:cs typeface="Times New Roman" pitchFamily="18" charset="0"/>
              </a:rPr>
              <a:t> cơ quan giúp việc của hai c</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 quan lập pháp; (</a:t>
            </a:r>
            <a:r>
              <a:rPr lang="en-US" sz="1400">
                <a:latin typeface="Times New Roman" pitchFamily="18" charset="0"/>
                <a:cs typeface="Times New Roman" pitchFamily="18" charset="0"/>
              </a:rPr>
              <a:t>ii</a:t>
            </a:r>
            <a:r>
              <a:rPr lang="vi-VN" sz="1400">
                <a:latin typeface="Times New Roman" pitchFamily="18" charset="0"/>
                <a:cs typeface="Times New Roman" pitchFamily="18" charset="0"/>
              </a:rPr>
              <a:t>i) T</a:t>
            </a:r>
            <a:r>
              <a:rPr lang="en-US" sz="1400">
                <a:latin typeface="Times New Roman" pitchFamily="18" charset="0"/>
                <a:cs typeface="Times New Roman" pitchFamily="18" charset="0"/>
              </a:rPr>
              <a:t>ă</a:t>
            </a:r>
            <a:r>
              <a:rPr lang="vi-VN" sz="1400">
                <a:latin typeface="Times New Roman" pitchFamily="18" charset="0"/>
                <a:cs typeface="Times New Roman" pitchFamily="18" charset="0"/>
              </a:rPr>
              <a:t>ng cư</a:t>
            </a:r>
            <a:r>
              <a:rPr lang="en-US" sz="1400">
                <a:latin typeface="Times New Roman" pitchFamily="18" charset="0"/>
                <a:cs typeface="Times New Roman" pitchFamily="18" charset="0"/>
              </a:rPr>
              <a:t>ờ</a:t>
            </a:r>
            <a:r>
              <a:rPr lang="vi-VN" sz="1400">
                <a:latin typeface="Times New Roman" pitchFamily="18" charset="0"/>
                <a:cs typeface="Times New Roman" pitchFamily="18" charset="0"/>
              </a:rPr>
              <a:t>ng vai trò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hoạt động giao lưu giữa Nhóm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s</a:t>
            </a:r>
            <a:r>
              <a:rPr lang="en-US" sz="1400">
                <a:latin typeface="Times New Roman" pitchFamily="18" charset="0"/>
                <a:cs typeface="Times New Roman" pitchFamily="18" charset="0"/>
              </a:rPr>
              <a:t>ỹ</a:t>
            </a:r>
            <a:r>
              <a:rPr lang="vi-VN" sz="1400">
                <a:latin typeface="Times New Roman" pitchFamily="18" charset="0"/>
                <a:cs typeface="Times New Roman" pitchFamily="18" charset="0"/>
              </a:rPr>
              <a:t> hữu nghị hai nước v</a:t>
            </a:r>
            <a:r>
              <a:rPr lang="en-US" sz="1400">
                <a:latin typeface="Times New Roman" pitchFamily="18" charset="0"/>
                <a:cs typeface="Times New Roman" pitchFamily="18" charset="0"/>
              </a:rPr>
              <a:t>à H</a:t>
            </a:r>
            <a:r>
              <a:rPr lang="vi-VN" sz="1400">
                <a:latin typeface="Times New Roman" pitchFamily="18" charset="0"/>
                <a:cs typeface="Times New Roman" pitchFamily="18" charset="0"/>
              </a:rPr>
              <a:t>ội đ</a:t>
            </a:r>
            <a:r>
              <a:rPr lang="en-US" sz="1400">
                <a:latin typeface="Times New Roman" pitchFamily="18" charset="0"/>
                <a:cs typeface="Times New Roman" pitchFamily="18" charset="0"/>
              </a:rPr>
              <a:t>ồ</a:t>
            </a:r>
            <a:r>
              <a:rPr lang="vi-VN" sz="1400">
                <a:latin typeface="Times New Roman" pitchFamily="18" charset="0"/>
                <a:cs typeface="Times New Roman" pitchFamily="18" charset="0"/>
              </a:rPr>
              <a:t>ng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dâ</a:t>
            </a:r>
            <a:r>
              <a:rPr lang="vi-VN" sz="1400">
                <a:latin typeface="Times New Roman" pitchFamily="18" charset="0"/>
                <a:cs typeface="Times New Roman" pitchFamily="18" charset="0"/>
              </a:rPr>
              <a:t>n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đại) các đ</a:t>
            </a:r>
            <a:r>
              <a:rPr lang="en-US" sz="1400">
                <a:latin typeface="Times New Roman" pitchFamily="18" charset="0"/>
                <a:cs typeface="Times New Roman" pitchFamily="18" charset="0"/>
              </a:rPr>
              <a:t>ịa</a:t>
            </a:r>
            <a:r>
              <a:rPr lang="vi-VN" sz="1400">
                <a:latin typeface="Times New Roman" pitchFamily="18" charset="0"/>
                <a:cs typeface="Times New Roman" pitchFamily="18" charset="0"/>
              </a:rPr>
              <a:t> ph</a:t>
            </a:r>
            <a:r>
              <a:rPr lang="en-US" sz="1400">
                <a:latin typeface="Times New Roman" pitchFamily="18" charset="0"/>
                <a:cs typeface="Times New Roman" pitchFamily="18" charset="0"/>
              </a:rPr>
              <a:t>ư</a:t>
            </a:r>
            <a:r>
              <a:rPr lang="vi-VN" sz="1400">
                <a:latin typeface="Times New Roman" pitchFamily="18" charset="0"/>
                <a:cs typeface="Times New Roman" pitchFamily="18" charset="0"/>
              </a:rPr>
              <a:t>ơng biên gi</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i hai nước; (iv) Trao đổi th</a:t>
            </a:r>
            <a:r>
              <a:rPr lang="en-US" sz="1400">
                <a:latin typeface="Times New Roman" pitchFamily="18" charset="0"/>
                <a:cs typeface="Times New Roman" pitchFamily="18" charset="0"/>
              </a:rPr>
              <a:t>ô</a:t>
            </a:r>
            <a:r>
              <a:rPr lang="vi-VN" sz="1400">
                <a:latin typeface="Times New Roman" pitchFamily="18" charset="0"/>
                <a:cs typeface="Times New Roman" pitchFamily="18" charset="0"/>
              </a:rPr>
              <a:t>ng tin v</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 ho</a:t>
            </a:r>
            <a:r>
              <a:rPr lang="en-US" sz="1400">
                <a:latin typeface="Times New Roman" pitchFamily="18" charset="0"/>
                <a:cs typeface="Times New Roman" pitchFamily="18" charset="0"/>
              </a:rPr>
              <a:t>ạ</a:t>
            </a:r>
            <a:r>
              <a:rPr lang="vi-VN" sz="1400">
                <a:latin typeface="Times New Roman" pitchFamily="18" charset="0"/>
                <a:cs typeface="Times New Roman" pitchFamily="18" charset="0"/>
              </a:rPr>
              <a:t>t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ộng và những quy tr</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nh,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hủ tục của mỗi b</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T</a:t>
            </a:r>
            <a:r>
              <a:rPr lang="en-US" sz="1400">
                <a:latin typeface="Times New Roman" pitchFamily="18" charset="0"/>
                <a:cs typeface="Times New Roman" pitchFamily="18" charset="0"/>
              </a:rPr>
              <a:t>iế</a:t>
            </a:r>
            <a:r>
              <a:rPr lang="vi-VN" sz="1400">
                <a:latin typeface="Times New Roman" pitchFamily="18" charset="0"/>
                <a:cs typeface="Times New Roman" pitchFamily="18" charset="0"/>
              </a:rPr>
              <a:t>n hành trao đổi các bộ luật, các tài liệu c</a:t>
            </a:r>
            <a:r>
              <a:rPr lang="en-US" sz="1400">
                <a:latin typeface="Times New Roman" pitchFamily="18" charset="0"/>
                <a:cs typeface="Times New Roman" pitchFamily="18" charset="0"/>
              </a:rPr>
              <a:t>ô</a:t>
            </a:r>
            <a:r>
              <a:rPr lang="vi-VN" sz="1400">
                <a:latin typeface="Times New Roman" pitchFamily="18" charset="0"/>
                <a:cs typeface="Times New Roman" pitchFamily="18" charset="0"/>
              </a:rPr>
              <a:t>ng khai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các văn kiện chính thức kh</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 nh</a:t>
            </a:r>
            <a:r>
              <a:rPr lang="en-US" sz="1400">
                <a:latin typeface="Times New Roman" pitchFamily="18" charset="0"/>
                <a:cs typeface="Times New Roman" pitchFamily="18" charset="0"/>
              </a:rPr>
              <a:t>ằ</a:t>
            </a:r>
            <a:r>
              <a:rPr lang="vi-VN" sz="1400">
                <a:latin typeface="Times New Roman" pitchFamily="18" charset="0"/>
                <a:cs typeface="Times New Roman" pitchFamily="18" charset="0"/>
              </a:rPr>
              <a:t>m cung c</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p thông tin cho c</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 đại biểu Quốc hội trên c</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 sở phù h</a:t>
            </a:r>
            <a:r>
              <a:rPr lang="en-US" sz="1400">
                <a:latin typeface="Times New Roman" pitchFamily="18" charset="0"/>
                <a:cs typeface="Times New Roman" pitchFamily="18" charset="0"/>
              </a:rPr>
              <a:t>ợ</a:t>
            </a:r>
            <a:r>
              <a:rPr lang="vi-VN" sz="1400">
                <a:latin typeface="Times New Roman" pitchFamily="18" charset="0"/>
                <a:cs typeface="Times New Roman" pitchFamily="18" charset="0"/>
              </a:rPr>
              <a:t>p v</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i quy </a:t>
            </a:r>
            <a:r>
              <a:rPr lang="en-US" sz="1400">
                <a:latin typeface="Times New Roman" pitchFamily="18" charset="0"/>
                <a:cs typeface="Times New Roman" pitchFamily="18" charset="0"/>
              </a:rPr>
              <a:t>đị</a:t>
            </a:r>
            <a:r>
              <a:rPr lang="vi-VN" sz="1400">
                <a:latin typeface="Times New Roman" pitchFamily="18" charset="0"/>
                <a:cs typeface="Times New Roman" pitchFamily="18" charset="0"/>
              </a:rPr>
              <a:t>nh pháp luật của mỗi b</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Tăng </a:t>
            </a:r>
            <a:r>
              <a:rPr lang="vi-VN" sz="1400">
                <a:latin typeface="Times New Roman" pitchFamily="18" charset="0"/>
                <a:cs typeface="Times New Roman" pitchFamily="18" charset="0"/>
              </a:rPr>
              <a:t>cường giao lưu kinh nghiệm trong lĩnh vực quản lý h</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nh ch</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nh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tài chính của mỗi bên; (v) Trao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ổi ý ki</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n v</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 các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đề</a:t>
            </a:r>
            <a:r>
              <a:rPr lang="vi-VN" sz="1400">
                <a:latin typeface="Times New Roman" pitchFamily="18" charset="0"/>
                <a:cs typeface="Times New Roman" pitchFamily="18" charset="0"/>
              </a:rPr>
              <a:t> quốc </a:t>
            </a:r>
            <a:r>
              <a:rPr lang="en-US" sz="1400">
                <a:latin typeface="Times New Roman" pitchFamily="18" charset="0"/>
                <a:cs typeface="Times New Roman" pitchFamily="18" charset="0"/>
              </a:rPr>
              <a:t>tế</a:t>
            </a:r>
            <a:r>
              <a:rPr lang="vi-VN" sz="1400">
                <a:latin typeface="Times New Roman" pitchFamily="18" charset="0"/>
                <a:cs typeface="Times New Roman" pitchFamily="18" charset="0"/>
              </a:rPr>
              <a:t> cùng quan t</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m, tăng cường trao đổi v</a:t>
            </a:r>
            <a:r>
              <a:rPr lang="en-US" sz="1400">
                <a:latin typeface="Times New Roman" pitchFamily="18" charset="0"/>
                <a:cs typeface="Times New Roman" pitchFamily="18" charset="0"/>
              </a:rPr>
              <a:t>à đ</a:t>
            </a:r>
            <a:r>
              <a:rPr lang="vi-VN" sz="1400">
                <a:latin typeface="Times New Roman" pitchFamily="18" charset="0"/>
                <a:cs typeface="Times New Roman" pitchFamily="18" charset="0"/>
              </a:rPr>
              <a:t>iều ph</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i giữa c</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 Đoàn </a:t>
            </a:r>
            <a:r>
              <a:rPr lang="en-US" sz="1400">
                <a:latin typeface="Times New Roman" pitchFamily="18" charset="0"/>
                <a:cs typeface="Times New Roman" pitchFamily="18" charset="0"/>
              </a:rPr>
              <a:t>đạ</a:t>
            </a:r>
            <a:r>
              <a:rPr lang="vi-VN" sz="1400">
                <a:latin typeface="Times New Roman" pitchFamily="18" charset="0"/>
                <a:cs typeface="Times New Roman" pitchFamily="18" charset="0"/>
              </a:rPr>
              <a:t>i biểu h</a:t>
            </a:r>
            <a:r>
              <a:rPr lang="en-US" sz="1400">
                <a:latin typeface="Times New Roman" pitchFamily="18" charset="0"/>
                <a:cs typeface="Times New Roman" pitchFamily="18" charset="0"/>
              </a:rPr>
              <a:t>ai</a:t>
            </a:r>
            <a:r>
              <a:rPr lang="vi-VN" sz="1400">
                <a:latin typeface="Times New Roman" pitchFamily="18" charset="0"/>
                <a:cs typeface="Times New Roman" pitchFamily="18" charset="0"/>
              </a:rPr>
              <a:t> b</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trong khuôn kh</a:t>
            </a:r>
            <a:r>
              <a:rPr lang="en-US" sz="1400">
                <a:latin typeface="Times New Roman" pitchFamily="18" charset="0"/>
                <a:cs typeface="Times New Roman" pitchFamily="18" charset="0"/>
              </a:rPr>
              <a:t>ổ</a:t>
            </a:r>
            <a:r>
              <a:rPr lang="vi-VN" sz="1400">
                <a:latin typeface="Times New Roman" pitchFamily="18" charset="0"/>
                <a:cs typeface="Times New Roman" pitchFamily="18" charset="0"/>
              </a:rPr>
              <a:t> c</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 tổ ch</a:t>
            </a:r>
            <a:r>
              <a:rPr lang="en-US" sz="1400">
                <a:latin typeface="Times New Roman" pitchFamily="18" charset="0"/>
                <a:cs typeface="Times New Roman" pitchFamily="18" charset="0"/>
              </a:rPr>
              <a:t>ứ</a:t>
            </a:r>
            <a:r>
              <a:rPr lang="vi-VN" sz="1400">
                <a:latin typeface="Times New Roman" pitchFamily="18" charset="0"/>
                <a:cs typeface="Times New Roman" pitchFamily="18" charset="0"/>
              </a:rPr>
              <a:t>c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viện quốc tế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khu v</a:t>
            </a:r>
            <a:r>
              <a:rPr lang="en-US" sz="1400">
                <a:latin typeface="Times New Roman" pitchFamily="18" charset="0"/>
                <a:cs typeface="Times New Roman" pitchFamily="18" charset="0"/>
              </a:rPr>
              <a:t>ự</a:t>
            </a:r>
            <a:r>
              <a:rPr lang="vi-VN" sz="1400">
                <a:latin typeface="Times New Roman" pitchFamily="18" charset="0"/>
                <a:cs typeface="Times New Roman" pitchFamily="18" charset="0"/>
              </a:rPr>
              <a:t>c nh</a:t>
            </a:r>
            <a:r>
              <a:rPr lang="en-US" sz="1400">
                <a:latin typeface="Times New Roman" pitchFamily="18" charset="0"/>
                <a:cs typeface="Times New Roman" pitchFamily="18" charset="0"/>
              </a:rPr>
              <a:t>ư </a:t>
            </a:r>
            <a:r>
              <a:rPr lang="fr-FR" sz="1400">
                <a:latin typeface="Times New Roman" pitchFamily="18" charset="0"/>
                <a:cs typeface="Times New Roman" pitchFamily="18" charset="0"/>
              </a:rPr>
              <a:t>Liên </a:t>
            </a:r>
            <a:r>
              <a:rPr lang="vi-VN" sz="1400">
                <a:latin typeface="Times New Roman" pitchFamily="18" charset="0"/>
                <a:cs typeface="Times New Roman" pitchFamily="18" charset="0"/>
              </a:rPr>
              <a:t>minh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viện Thế giới (IPU)... (vi) Tổ ch</a:t>
            </a:r>
            <a:r>
              <a:rPr lang="en-US" sz="1400">
                <a:latin typeface="Times New Roman" pitchFamily="18" charset="0"/>
                <a:cs typeface="Times New Roman" pitchFamily="18" charset="0"/>
              </a:rPr>
              <a:t>ứ</a:t>
            </a:r>
            <a:r>
              <a:rPr lang="vi-VN" sz="1400">
                <a:latin typeface="Times New Roman" pitchFamily="18" charset="0"/>
                <a:cs typeface="Times New Roman" pitchFamily="18" charset="0"/>
              </a:rPr>
              <a:t>c các </a:t>
            </a:r>
            <a:r>
              <a:rPr lang="en-US" sz="1400">
                <a:latin typeface="Times New Roman" pitchFamily="18" charset="0"/>
                <a:cs typeface="Times New Roman" pitchFamily="18" charset="0"/>
              </a:rPr>
              <a:t>h</a:t>
            </a:r>
            <a:r>
              <a:rPr lang="vi-VN" sz="1400">
                <a:latin typeface="Times New Roman" pitchFamily="18" charset="0"/>
                <a:cs typeface="Times New Roman" pitchFamily="18" charset="0"/>
              </a:rPr>
              <a:t>ội nghị, </a:t>
            </a:r>
            <a:r>
              <a:rPr lang="en-US" sz="1400">
                <a:latin typeface="Times New Roman" pitchFamily="18" charset="0"/>
                <a:cs typeface="Times New Roman" pitchFamily="18" charset="0"/>
              </a:rPr>
              <a:t>h</a:t>
            </a:r>
            <a:r>
              <a:rPr lang="vi-VN" sz="1400">
                <a:latin typeface="Times New Roman" pitchFamily="18" charset="0"/>
                <a:cs typeface="Times New Roman" pitchFamily="18" charset="0"/>
              </a:rPr>
              <a:t>ội th</a:t>
            </a:r>
            <a:r>
              <a:rPr lang="en-US" sz="1400">
                <a:latin typeface="Times New Roman" pitchFamily="18" charset="0"/>
                <a:cs typeface="Times New Roman" pitchFamily="18" charset="0"/>
              </a:rPr>
              <a:t>ả</a:t>
            </a:r>
            <a:r>
              <a:rPr lang="vi-VN" sz="1400">
                <a:latin typeface="Times New Roman" pitchFamily="18" charset="0"/>
                <a:cs typeface="Times New Roman" pitchFamily="18" charset="0"/>
              </a:rPr>
              <a:t>o chuyên đ</a:t>
            </a:r>
            <a:r>
              <a:rPr lang="en-US" sz="1400">
                <a:latin typeface="Times New Roman" pitchFamily="18" charset="0"/>
                <a:cs typeface="Times New Roman" pitchFamily="18" charset="0"/>
              </a:rPr>
              <a:t>ề về </a:t>
            </a:r>
            <a:r>
              <a:rPr lang="vi-VN" sz="1400">
                <a:latin typeface="Times New Roman" pitchFamily="18" charset="0"/>
                <a:cs typeface="Times New Roman" pitchFamily="18" charset="0"/>
              </a:rPr>
              <a:t>những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đề hai b</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cùng quan </a:t>
            </a:r>
            <a:r>
              <a:rPr lang="en-US" sz="1400">
                <a:latin typeface="Times New Roman" pitchFamily="18" charset="0"/>
                <a:cs typeface="Times New Roman" pitchFamily="18" charset="0"/>
              </a:rPr>
              <a:t>tâ</a:t>
            </a:r>
            <a:r>
              <a:rPr lang="vi-VN" sz="1400">
                <a:latin typeface="Times New Roman" pitchFamily="18" charset="0"/>
                <a:cs typeface="Times New Roman" pitchFamily="18" charset="0"/>
              </a:rPr>
              <a:t>m</a:t>
            </a:r>
            <a:r>
              <a:rPr lang="vi-VN" sz="1400" smtClean="0">
                <a:latin typeface="Times New Roman" pitchFamily="18" charset="0"/>
                <a:cs typeface="Times New Roman" pitchFamily="18" charset="0"/>
              </a:rPr>
              <a:t>.</a:t>
            </a:r>
            <a:r>
              <a:rPr lang="en-US" sz="1400" smtClean="0">
                <a:latin typeface="Times New Roman" pitchFamily="18" charset="0"/>
                <a:cs typeface="Times New Roman" pitchFamily="18" charset="0"/>
              </a:rPr>
              <a:t>                              </a:t>
            </a:r>
            <a:r>
              <a:rPr lang="en-US" sz="1400" b="1" i="1" smtClean="0">
                <a:latin typeface="Times New Roman" pitchFamily="18" charset="0"/>
                <a:cs typeface="Times New Roman" pitchFamily="18" charset="0"/>
              </a:rPr>
              <a:t>(Ban Tuyên giáo Trung ương Đoàn)</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5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67382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756517"/>
          </a:xfrm>
          <a:prstGeom prst="rect">
            <a:avLst/>
          </a:prstGeom>
          <a:noFill/>
          <a:ln>
            <a:noFill/>
          </a:ln>
        </p:spPr>
        <p:txBody>
          <a:bodyPr wrap="square" lIns="0" tIns="0" rIns="0" bIns="914400" rtlCol="0" anchor="t" anchorCtr="0">
            <a:spAutoFit/>
          </a:bodyPr>
          <a:lstStyle/>
          <a:p>
            <a:pPr algn="just" defTabSz="457200"/>
            <a:r>
              <a:rPr lang="en-US" sz="1400" b="1" smtClean="0">
                <a:latin typeface="Times New Roman" pitchFamily="18" charset="0"/>
                <a:cs typeface="Times New Roman" pitchFamily="18" charset="0"/>
              </a:rPr>
              <a:t>1</a:t>
            </a:r>
            <a:r>
              <a:rPr lang="en-US" sz="1400" b="1">
                <a:latin typeface="Times New Roman" pitchFamily="18" charset="0"/>
                <a:cs typeface="Times New Roman" pitchFamily="18" charset="0"/>
              </a:rPr>
              <a:t>. Đại hội Tài năng trẻ lần thứ II năm 2015</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Đại </a:t>
            </a:r>
            <a:r>
              <a:rPr lang="en-US" sz="1400">
                <a:latin typeface="Times New Roman" pitchFamily="18" charset="0"/>
                <a:cs typeface="Times New Roman" pitchFamily="18" charset="0"/>
              </a:rPr>
              <a:t>hội Tài năng trẻ Việt Nam lần thứ II do Trung ương Đoàn TNCS Hồ Chí Minh tổ chức là sự kiện quan trọng nhằm đánh giá kết quả công tác tài năng trẻ giai đoạn 2010- 2015; phương hướng công tác tài năng trẻ giai đoạn 2016- 2020, cũng như biểu dương đội ngũ tài năng trẻ Việt Nam trong công cuộc xây dựng và bảo vệ Tổ quốc.</a:t>
            </a: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chủ đề </a:t>
            </a:r>
            <a:r>
              <a:rPr lang="en-US" sz="1400" i="1">
                <a:latin typeface="Times New Roman" pitchFamily="18" charset="0"/>
                <a:cs typeface="Times New Roman" pitchFamily="18" charset="0"/>
              </a:rPr>
              <a:t>“Tài năng trẻ Việt Nam chung tay dựng xây đất nước”</a:t>
            </a:r>
            <a:r>
              <a:rPr lang="en-US" sz="1400">
                <a:latin typeface="Times New Roman" pitchFamily="18" charset="0"/>
                <a:cs typeface="Times New Roman" pitchFamily="18" charset="0"/>
              </a:rPr>
              <a:t>, Đại hội thể hiện sự quyết tâm của đội ngũ tài năng trẻ Việt Nam đoàn kết, chung sức, đồng lòng dựng xây và bảo vệ đất nước trong thời kỳ đẩy mạnh công nghiệp hóa, hiện đại hóa và hội nhập quốc tế, chào mừng Đại hội Đảng toàn quốc lần thứ XII.</a:t>
            </a:r>
          </a:p>
          <a:p>
            <a:pPr algn="just" defTabSz="457200"/>
            <a:r>
              <a:rPr lang="en-US" sz="1400">
                <a:latin typeface="Times New Roman" pitchFamily="18" charset="0"/>
                <a:cs typeface="Times New Roman" pitchFamily="18" charset="0"/>
              </a:rPr>
              <a:t>Tham dự Đại hội </a:t>
            </a:r>
            <a:r>
              <a:rPr lang="en-US" sz="1400" smtClean="0">
                <a:latin typeface="Times New Roman" pitchFamily="18" charset="0"/>
                <a:cs typeface="Times New Roman" pitchFamily="18" charset="0"/>
              </a:rPr>
              <a:t>có </a:t>
            </a:r>
            <a:r>
              <a:rPr lang="en-US" sz="1400">
                <a:latin typeface="Times New Roman" pitchFamily="18" charset="0"/>
                <a:cs typeface="Times New Roman" pitchFamily="18" charset="0"/>
              </a:rPr>
              <a:t>364 đại biểu là những tài năng trẻ đặc biệt xuất sắc trên mọi lĩnh vực đang học tập, công tác ở trong và ngoài </a:t>
            </a:r>
            <a:r>
              <a:rPr lang="en-US" sz="1400" smtClean="0">
                <a:latin typeface="Times New Roman" pitchFamily="18" charset="0"/>
                <a:cs typeface="Times New Roman" pitchFamily="18" charset="0"/>
              </a:rPr>
              <a:t>nước.</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Đại </a:t>
            </a:r>
            <a:r>
              <a:rPr lang="en-US" sz="1400">
                <a:latin typeface="Times New Roman" pitchFamily="18" charset="0"/>
                <a:cs typeface="Times New Roman" pitchFamily="18" charset="0"/>
              </a:rPr>
              <a:t>hội diễn ra trong ba ngày, 11-13/12/2015 tại Thủ đô Hà Nội, với các hoạt động chính: Sáng ngày 12/12/2015, đại biểu làm Lễ báo công với Bác tại Quảng trường Ba đình và vào Lăng viếng Chủ tịch Hồ Chí Minh, </a:t>
            </a:r>
            <a:r>
              <a:rPr lang="en-US" sz="1400" smtClean="0">
                <a:latin typeface="Times New Roman" pitchFamily="18" charset="0"/>
                <a:cs typeface="Times New Roman" pitchFamily="18" charset="0"/>
              </a:rPr>
              <a:t>tham </a:t>
            </a:r>
            <a:r>
              <a:rPr lang="en-US" sz="1400">
                <a:latin typeface="Times New Roman" pitchFamily="18" charset="0"/>
                <a:cs typeface="Times New Roman" pitchFamily="18" charset="0"/>
              </a:rPr>
              <a:t>quan Tòa nhà Quốc hội và gặp gỡ Chủ tịch Quốc hội Nguyễn Sinh Hùng. Buổi chiều, đại biểu thảo luận theo các nhóm </a:t>
            </a:r>
            <a:r>
              <a:rPr lang="en-US" sz="1400" smtClean="0">
                <a:latin typeface="Times New Roman" pitchFamily="18" charset="0"/>
                <a:cs typeface="Times New Roman" pitchFamily="18" charset="0"/>
              </a:rPr>
              <a:t>với </a:t>
            </a:r>
            <a:r>
              <a:rPr lang="en-US" sz="1400">
                <a:latin typeface="Times New Roman" pitchFamily="18" charset="0"/>
                <a:cs typeface="Times New Roman" pitchFamily="18" charset="0"/>
              </a:rPr>
              <a:t>chủ đề </a:t>
            </a:r>
            <a:r>
              <a:rPr lang="en-US" sz="1400" i="1">
                <a:latin typeface="Times New Roman" pitchFamily="18" charset="0"/>
                <a:cs typeface="Times New Roman" pitchFamily="18" charset="0"/>
              </a:rPr>
              <a:t>“Tài năng trẻ Việt Nam chung tay dựng xây đất nước”.</a:t>
            </a:r>
            <a:r>
              <a:rPr lang="en-US" sz="1400">
                <a:latin typeface="Times New Roman" pitchFamily="18" charset="0"/>
                <a:cs typeface="Times New Roman" pitchFamily="18" charset="0"/>
              </a:rPr>
              <a:t> Buổi tối, các đại biểu dự chương trình giao lưu </a:t>
            </a:r>
            <a:r>
              <a:rPr lang="en-US" sz="1400" i="1">
                <a:latin typeface="Times New Roman" pitchFamily="18" charset="0"/>
                <a:cs typeface="Times New Roman" pitchFamily="18" charset="0"/>
              </a:rPr>
              <a:t>“Tài năng trẻ Việt Nam - Sáng tạo để vươn cao”</a:t>
            </a:r>
            <a:r>
              <a:rPr lang="en-US" sz="1400">
                <a:latin typeface="Times New Roman" pitchFamily="18" charset="0"/>
                <a:cs typeface="Times New Roman" pitchFamily="18" charset="0"/>
              </a:rPr>
              <a:t> và phiên trọng thể của Đại hội diễn ra vào buổi sáng ngày 13/12/2015. </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khuôn khổ của Đại hội, đã diễn ra Lễ trao Giải thưởng Khoa học kỹ thuật Thanh niên Quả Cầu Vàng lần thứ 13 cho 10 gương mặt trẻ có thành tích đặc biệt xuất sắc thuộc 4 lĩnh vực: Công nghệ thông tin và Truyền thông, Công nghệ Y - Dược, Công nghệ sinh học, Công nghệ môi trường; và Phần thưởng Nữ sinh viên tiêu biểu trong lĩnh vực Kỹ thuật lần thứ 17 cho 20 nữ sinh viên các ngành: Công nghệ thông tin, Điện, Điện tử và Cơ khí có nhiều thành tích xuất sắc trong học tập, nghiên cứu khoa học và hoạt động cộng đồng.</a:t>
            </a:r>
          </a:p>
          <a:p>
            <a:pPr algn="just" defTabSz="457200"/>
            <a:endParaRPr lang="en-US" sz="1400" b="1">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a:t>
            </a:r>
          </a:p>
          <a:p>
            <a:pPr algn="just" defTabSz="457200"/>
            <a:r>
              <a:rPr lang="nl-NL" sz="1400" smtClean="0">
                <a:latin typeface="Times New Roman" pitchFamily="18" charset="0"/>
                <a:cs typeface="Times New Roman" pitchFamily="18" charset="0"/>
              </a:rPr>
              <a:t>	</a:t>
            </a:r>
            <a:endParaRPr lang="en-US" sz="1400" b="1" i="1" err="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p>
            <a:p>
              <a:pPr algn="ctr"/>
              <a:r>
                <a:rPr lang="en-US" sz="800" b="1" smtClean="0"/>
                <a:t>THÁNG 1,2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026" name="Picture 2" descr="C:\Users\Administrator\Desktop\T 1.2.2016\Tai nang t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732342"/>
            <a:ext cx="3636939" cy="221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0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541073"/>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2. Liên </a:t>
            </a:r>
            <a:r>
              <a:rPr lang="en-US" sz="1400" b="1" smtClean="0">
                <a:latin typeface="Times New Roman" pitchFamily="18" charset="0"/>
                <a:cs typeface="Times New Roman" pitchFamily="18" charset="0"/>
              </a:rPr>
              <a:t>hoan các nhóm tuyên truyền ca khúc cách mạng </a:t>
            </a:r>
            <a:r>
              <a:rPr lang="en-US" sz="1400" b="1">
                <a:latin typeface="Times New Roman" pitchFamily="18" charset="0"/>
                <a:cs typeface="Times New Roman" pitchFamily="18" charset="0"/>
              </a:rPr>
              <a:t>toàn quốc năm 2015</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năm 2015, các cấp bộ Đoàn đã tổ chức 2.905 chương trình liên hoan, </a:t>
            </a:r>
            <a:r>
              <a:rPr lang="en-US" sz="1400" smtClean="0">
                <a:latin typeface="Times New Roman" pitchFamily="18" charset="0"/>
                <a:cs typeface="Times New Roman" pitchFamily="18" charset="0"/>
              </a:rPr>
              <a:t>lưu </a:t>
            </a:r>
            <a:r>
              <a:rPr lang="en-US" sz="1400">
                <a:latin typeface="Times New Roman" pitchFamily="18" charset="0"/>
                <a:cs typeface="Times New Roman" pitchFamily="18" charset="0"/>
              </a:rPr>
              <a:t>diễn ca khúc cách mạng phục vụ đồng bào, đoàn viên thanh niên trên cả nước, đặc biệt là đối tượng thanh niên công nhân, học sinh, sinh </a:t>
            </a:r>
            <a:r>
              <a:rPr lang="en-US" sz="1400" smtClean="0">
                <a:latin typeface="Times New Roman" pitchFamily="18" charset="0"/>
                <a:cs typeface="Times New Roman" pitchFamily="18" charset="0"/>
              </a:rPr>
              <a:t>viên. Vòng </a:t>
            </a:r>
            <a:r>
              <a:rPr lang="en-US" sz="1400">
                <a:latin typeface="Times New Roman" pitchFamily="18" charset="0"/>
                <a:cs typeface="Times New Roman" pitchFamily="18" charset="0"/>
              </a:rPr>
              <a:t>chung kết Liên </a:t>
            </a:r>
            <a:r>
              <a:rPr lang="en-US" sz="1400" smtClean="0">
                <a:latin typeface="Times New Roman" pitchFamily="18" charset="0"/>
                <a:cs typeface="Times New Roman" pitchFamily="18" charset="0"/>
              </a:rPr>
              <a:t>hoan TCM </a:t>
            </a:r>
            <a:r>
              <a:rPr lang="en-US" sz="1400">
                <a:latin typeface="Times New Roman" pitchFamily="18" charset="0"/>
                <a:cs typeface="Times New Roman" pitchFamily="18" charset="0"/>
              </a:rPr>
              <a:t>năm 2015 </a:t>
            </a:r>
            <a:r>
              <a:rPr lang="en-US" sz="1400" smtClean="0">
                <a:latin typeface="Times New Roman" pitchFamily="18" charset="0"/>
                <a:cs typeface="Times New Roman" pitchFamily="18" charset="0"/>
              </a:rPr>
              <a:t>diễn ra ngày 25-26/12/2015 tại Hà Nội và có </a:t>
            </a:r>
            <a:r>
              <a:rPr lang="en-US" sz="1400">
                <a:latin typeface="Times New Roman" pitchFamily="18" charset="0"/>
                <a:cs typeface="Times New Roman" pitchFamily="18" charset="0"/>
              </a:rPr>
              <a:t>sự tham gia của 11 nhóm </a:t>
            </a:r>
            <a:r>
              <a:rPr lang="en-US" sz="1400" smtClean="0">
                <a:latin typeface="Times New Roman" pitchFamily="18" charset="0"/>
                <a:cs typeface="Times New Roman" pitchFamily="18" charset="0"/>
              </a:rPr>
              <a:t>TCM </a:t>
            </a:r>
            <a:r>
              <a:rPr lang="en-US" sz="1400">
                <a:latin typeface="Times New Roman" pitchFamily="18" charset="0"/>
                <a:cs typeface="Times New Roman" pitchFamily="18" charset="0"/>
              </a:rPr>
              <a:t>xuất sắc, đại diện cho gần 6.000 nhóm thuộc 10 cụm thi đua tuyên truyền ca khúc cách mạng trên khắp cả </a:t>
            </a:r>
            <a:r>
              <a:rPr lang="en-US" sz="1400" smtClean="0">
                <a:latin typeface="Times New Roman" pitchFamily="18" charset="0"/>
                <a:cs typeface="Times New Roman" pitchFamily="18" charset="0"/>
              </a:rPr>
              <a:t>nước. Chủ đề của Liên hoan: </a:t>
            </a:r>
            <a:r>
              <a:rPr lang="en-US" sz="1400" i="1">
                <a:latin typeface="Times New Roman" pitchFamily="18" charset="0"/>
                <a:cs typeface="Times New Roman" pitchFamily="18" charset="0"/>
              </a:rPr>
              <a:t>“Tuổi trẻ Việt Nam tự hào tiến bước dưới cờ Đảng”,</a:t>
            </a:r>
            <a:r>
              <a:rPr lang="en-US" sz="140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Tối 27/12/12, </a:t>
            </a:r>
            <a:r>
              <a:rPr lang="en-US" sz="1400">
                <a:latin typeface="Times New Roman" pitchFamily="18" charset="0"/>
                <a:cs typeface="Times New Roman" pitchFamily="18" charset="0"/>
              </a:rPr>
              <a:t>tại Hà Nội, đã diễn ra đêm Công diễn và trao giải vòng chung kết Liên hoan </a:t>
            </a:r>
            <a:r>
              <a:rPr lang="en-US" sz="1400" smtClean="0">
                <a:latin typeface="Times New Roman" pitchFamily="18" charset="0"/>
                <a:cs typeface="Times New Roman" pitchFamily="18" charset="0"/>
              </a:rPr>
              <a:t>TCM toàn </a:t>
            </a:r>
            <a:r>
              <a:rPr lang="en-US" sz="1400">
                <a:latin typeface="Times New Roman" pitchFamily="18" charset="0"/>
                <a:cs typeface="Times New Roman" pitchFamily="18" charset="0"/>
              </a:rPr>
              <a:t>quốc năm 2015. Đây là hoạt động thiết thực nhằm chào mừng Đại hội Đảng toàn quốc lần thứ XII do T.Ư Đoàn TNCS Hồ Chí Minh tổ chức</a:t>
            </a:r>
            <a:r>
              <a:rPr lang="en-US" sz="1400" smtClean="0">
                <a:latin typeface="Times New Roman" pitchFamily="18" charset="0"/>
                <a:cs typeface="Times New Roman" pitchFamily="18" charset="0"/>
              </a:rPr>
              <a:t>.</a:t>
            </a:r>
            <a:r>
              <a:rPr lang="en-US" sz="1400">
                <a:latin typeface="Times New Roman" pitchFamily="18" charset="0"/>
                <a:cs typeface="Times New Roman" pitchFamily="18" charset="0"/>
              </a:rPr>
              <a:t> Các nhóm tuyên truyền ca khúc cách mạng đã đem đến Liên hoan một bữa tiệc âm nhạc đặc sắc ngợi ca Đảng, Bác Hồ, đất nước… trong đó nêu bật được những nét văn hóa đặc trưng của từng địa phương.</a:t>
            </a:r>
          </a:p>
          <a:p>
            <a:pPr algn="just" defTabSz="457200"/>
            <a:r>
              <a:rPr lang="en-US" sz="1400" smtClean="0">
                <a:latin typeface="Times New Roman" pitchFamily="18" charset="0"/>
                <a:cs typeface="Times New Roman" pitchFamily="18" charset="0"/>
              </a:rPr>
              <a:t>	Kết </a:t>
            </a:r>
            <a:r>
              <a:rPr lang="en-US" sz="1400">
                <a:latin typeface="Times New Roman" pitchFamily="18" charset="0"/>
                <a:cs typeface="Times New Roman" pitchFamily="18" charset="0"/>
              </a:rPr>
              <a:t>quả, Ban tổ chức đã trao </a:t>
            </a:r>
            <a:r>
              <a:rPr lang="en-US" sz="1400" smtClean="0">
                <a:latin typeface="Times New Roman" pitchFamily="18" charset="0"/>
                <a:cs typeface="Times New Roman" pitchFamily="18" charset="0"/>
              </a:rPr>
              <a:t>Giải </a:t>
            </a:r>
            <a:r>
              <a:rPr lang="en-US" sz="1400">
                <a:latin typeface="Times New Roman" pitchFamily="18" charset="0"/>
                <a:cs typeface="Times New Roman" pitchFamily="18" charset="0"/>
              </a:rPr>
              <a:t>nhất thuộc về nhóm TCM của Thành đoàn TP Hồ Chí </a:t>
            </a:r>
            <a:r>
              <a:rPr lang="en-US" sz="1400" smtClean="0">
                <a:latin typeface="Times New Roman" pitchFamily="18" charset="0"/>
                <a:cs typeface="Times New Roman" pitchFamily="18" charset="0"/>
              </a:rPr>
              <a:t>Minh; 02 </a:t>
            </a:r>
            <a:r>
              <a:rPr lang="en-US" sz="1400">
                <a:latin typeface="Times New Roman" pitchFamily="18" charset="0"/>
                <a:cs typeface="Times New Roman" pitchFamily="18" charset="0"/>
              </a:rPr>
              <a:t>giải nhì cho các nhóm TCM của Thành đoàn Hà Nội và Tỉnh đoàn </a:t>
            </a:r>
            <a:r>
              <a:rPr lang="en-US" sz="1400" smtClean="0">
                <a:latin typeface="Times New Roman" pitchFamily="18" charset="0"/>
                <a:cs typeface="Times New Roman" pitchFamily="18" charset="0"/>
              </a:rPr>
              <a:t>Đắc Lắk; 03 Giải Ba </a:t>
            </a:r>
            <a:r>
              <a:rPr lang="en-US" sz="1400">
                <a:latin typeface="Times New Roman" pitchFamily="18" charset="0"/>
                <a:cs typeface="Times New Roman" pitchFamily="18" charset="0"/>
              </a:rPr>
              <a:t>cho Thành đoàn Hải Phòng, Tỉnh đoàn Lào Cai và Đoàn Khối doanh nghiệp T.Ư. Giải khuyến khích thuộc về các nhóm TCM của Thành đoàn Đà Nẵng, Tỉnh đoàn Vĩnh Phúc, An Giang, Nghệ An, Tuyên Quang,</a:t>
            </a:r>
          </a:p>
          <a:p>
            <a:pPr algn="just" defTabSz="457200"/>
            <a:r>
              <a:rPr lang="en-US" sz="1400" smtClean="0">
                <a:latin typeface="Times New Roman" pitchFamily="18" charset="0"/>
                <a:cs typeface="Times New Roman" pitchFamily="18" charset="0"/>
              </a:rPr>
              <a:t>	Ban </a:t>
            </a:r>
            <a:r>
              <a:rPr lang="en-US" sz="1400">
                <a:latin typeface="Times New Roman" pitchFamily="18" charset="0"/>
                <a:cs typeface="Times New Roman" pitchFamily="18" charset="0"/>
              </a:rPr>
              <a:t>tổ chức cũng trao 10 giải phụ với các tiêu chí: Tuyên truyền viên xuất sắc và Tiết mục xuất </a:t>
            </a:r>
            <a:r>
              <a:rPr lang="en-US" sz="1400" smtClean="0">
                <a:latin typeface="Times New Roman" pitchFamily="18" charset="0"/>
                <a:cs typeface="Times New Roman" pitchFamily="18" charset="0"/>
              </a:rPr>
              <a:t>sắc. Trong </a:t>
            </a:r>
            <a:r>
              <a:rPr lang="en-US" sz="1400">
                <a:latin typeface="Times New Roman" pitchFamily="18" charset="0"/>
                <a:cs typeface="Times New Roman" pitchFamily="18" charset="0"/>
              </a:rPr>
              <a:t>đó trao 6 giải cho Tuyên truyền viên xuất sắc, gồm: Thành Đoàn Hà Nội, Thành Đoàn TP. Hồ Chí Minh, Tỉnh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Vĩnh Phúc, Tỉnh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Lào Cai, Thành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Đà Nẵng, Tỉnh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Tuyên Quang  và 4 tiết mục xuất sắc thuộc về: </a:t>
            </a:r>
            <a:r>
              <a:rPr lang="en-US" sz="1400" smtClean="0">
                <a:latin typeface="Times New Roman" pitchFamily="18" charset="0"/>
                <a:cs typeface="Times New Roman" pitchFamily="18" charset="0"/>
              </a:rPr>
              <a:t>Tỉnh đoàn </a:t>
            </a:r>
            <a:r>
              <a:rPr lang="en-US" sz="1400">
                <a:latin typeface="Times New Roman" pitchFamily="18" charset="0"/>
                <a:cs typeface="Times New Roman" pitchFamily="18" charset="0"/>
              </a:rPr>
              <a:t>An </a:t>
            </a:r>
            <a:r>
              <a:rPr lang="en-US" sz="1400" smtClean="0">
                <a:latin typeface="Times New Roman" pitchFamily="18" charset="0"/>
                <a:cs typeface="Times New Roman" pitchFamily="18" charset="0"/>
              </a:rPr>
              <a:t>Giang;</a:t>
            </a:r>
            <a:r>
              <a:rPr lang="en-US" sz="1400">
                <a:latin typeface="Times New Roman" pitchFamily="18" charset="0"/>
                <a:cs typeface="Times New Roman" pitchFamily="18" charset="0"/>
              </a:rPr>
              <a:t>  Thành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Hải </a:t>
            </a:r>
            <a:r>
              <a:rPr lang="en-US" sz="1400" smtClean="0">
                <a:latin typeface="Times New Roman" pitchFamily="18" charset="0"/>
                <a:cs typeface="Times New Roman" pitchFamily="18" charset="0"/>
              </a:rPr>
              <a:t>Phòng; </a:t>
            </a:r>
            <a:r>
              <a:rPr lang="en-US" sz="1400">
                <a:latin typeface="Times New Roman" pitchFamily="18" charset="0"/>
                <a:cs typeface="Times New Roman" pitchFamily="18" charset="0"/>
              </a:rPr>
              <a:t>Tỉnh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Đắc </a:t>
            </a:r>
            <a:r>
              <a:rPr lang="en-US" sz="1400" smtClean="0">
                <a:latin typeface="Times New Roman" pitchFamily="18" charset="0"/>
                <a:cs typeface="Times New Roman" pitchFamily="18" charset="0"/>
              </a:rPr>
              <a:t>Lắk và </a:t>
            </a:r>
            <a:r>
              <a:rPr lang="en-US" sz="1400">
                <a:latin typeface="Times New Roman" pitchFamily="18" charset="0"/>
                <a:cs typeface="Times New Roman" pitchFamily="18" charset="0"/>
              </a:rPr>
              <a:t>Thành đ</a:t>
            </a:r>
            <a:r>
              <a:rPr lang="en-US" sz="1400" smtClean="0">
                <a:latin typeface="Times New Roman" pitchFamily="18" charset="0"/>
                <a:cs typeface="Times New Roman" pitchFamily="18" charset="0"/>
              </a:rPr>
              <a:t>oàn </a:t>
            </a:r>
            <a:r>
              <a:rPr lang="en-US" sz="1400">
                <a:latin typeface="Times New Roman" pitchFamily="18" charset="0"/>
                <a:cs typeface="Times New Roman" pitchFamily="18" charset="0"/>
              </a:rPr>
              <a:t>Hà </a:t>
            </a:r>
            <a:r>
              <a:rPr lang="en-US" sz="1400" smtClean="0">
                <a:latin typeface="Times New Roman" pitchFamily="18" charset="0"/>
                <a:cs typeface="Times New Roman" pitchFamily="18" charset="0"/>
              </a:rPr>
              <a:t>Nội.</a:t>
            </a:r>
            <a:endParaRPr lang="en-US" sz="1400">
              <a:latin typeface="Times New Roman" pitchFamily="18" charset="0"/>
              <a:cs typeface="Times New Roman" pitchFamily="18" charset="0"/>
            </a:endParaRPr>
          </a:p>
          <a:p>
            <a:pPr algn="just" defTabSz="457200"/>
            <a:endParaRPr lang="en-US" sz="1400" b="1" i="1" err="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p>
            <a:p>
              <a:pPr algn="ctr"/>
              <a:r>
                <a:rPr lang="en-US" sz="800" b="1" smtClean="0"/>
                <a:t>THÁNG 1,2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2050" name="Picture 2" descr="C:\Users\Administrator\Desktop\T 1.2.2016\TCM .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3962400" cy="240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8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110186"/>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3. Đại hội Đại biểu toàn quốc Hội Thầy thuốc trẻ Việt Nam lần thứ III, nhiệm kỳ 2015 - 2020</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Đại </a:t>
            </a:r>
            <a:r>
              <a:rPr lang="en-US" sz="1400">
                <a:latin typeface="Times New Roman" pitchFamily="18" charset="0"/>
                <a:cs typeface="Times New Roman" pitchFamily="18" charset="0"/>
              </a:rPr>
              <a:t>hội đại biểu toàn quốc Hội Thầy thuốc trẻ Việt Nam lần thứ III, </a:t>
            </a:r>
            <a:r>
              <a:rPr lang="en-US" sz="1400" smtClean="0">
                <a:latin typeface="Times New Roman" pitchFamily="18" charset="0"/>
                <a:cs typeface="Times New Roman" pitchFamily="18" charset="0"/>
              </a:rPr>
              <a:t>nhiệm kỳ </a:t>
            </a:r>
            <a:r>
              <a:rPr lang="en-US" sz="1400">
                <a:latin typeface="Times New Roman" pitchFamily="18" charset="0"/>
                <a:cs typeface="Times New Roman" pitchFamily="18" charset="0"/>
              </a:rPr>
              <a:t>2015 </a:t>
            </a:r>
            <a:r>
              <a:rPr lang="en-US" sz="1400" smtClean="0">
                <a:latin typeface="Times New Roman" pitchFamily="18" charset="0"/>
                <a:cs typeface="Times New Roman" pitchFamily="18" charset="0"/>
              </a:rPr>
              <a:t>- 2020 đã diễn ra ngày 06-07/1/2016 tại Hà Nội với sự tham dự của </a:t>
            </a:r>
            <a:r>
              <a:rPr lang="en-US" sz="1400">
                <a:latin typeface="Times New Roman" pitchFamily="18" charset="0"/>
                <a:cs typeface="Times New Roman" pitchFamily="18" charset="0"/>
              </a:rPr>
              <a:t>338 đại biểu tiêu biểu xuất sắc đại diện cho hơn 80 nghìn hội viên Hội Thầy thuốc trẻ Việt Nam trên cả nước.</a:t>
            </a: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các hoạt </a:t>
            </a:r>
            <a:r>
              <a:rPr lang="en-US" sz="1400" smtClean="0">
                <a:latin typeface="Times New Roman" pitchFamily="18" charset="0"/>
                <a:cs typeface="Times New Roman" pitchFamily="18" charset="0"/>
              </a:rPr>
              <a:t>động nổi bật Hội thầy thuốc trẻ các cấp </a:t>
            </a:r>
            <a:r>
              <a:rPr lang="en-US" sz="1400">
                <a:latin typeface="Times New Roman" pitchFamily="18" charset="0"/>
                <a:cs typeface="Times New Roman" pitchFamily="18" charset="0"/>
              </a:rPr>
              <a:t>như </a:t>
            </a:r>
            <a:r>
              <a:rPr lang="en-US" sz="1400" i="1">
                <a:latin typeface="Times New Roman" pitchFamily="18" charset="0"/>
                <a:cs typeface="Times New Roman" pitchFamily="18" charset="0"/>
              </a:rPr>
              <a:t>“Hành trình nhân ái vì sức khỏe cộng đồng”, “Ngày hội Thầy thuốc trẻ làm theo lời Bác, tình nguyện vì sức khỏe cộng đồng”; “Hành trình vì sức khỏe người cao tuổi”</a:t>
            </a:r>
            <a:r>
              <a:rPr lang="en-US" sz="1400">
                <a:latin typeface="Times New Roman" pitchFamily="18" charset="0"/>
                <a:cs typeface="Times New Roman" pitchFamily="18" charset="0"/>
              </a:rPr>
              <a:t>; chương trình </a:t>
            </a:r>
            <a:r>
              <a:rPr lang="en-US" sz="1400" i="1">
                <a:latin typeface="Times New Roman" pitchFamily="18" charset="0"/>
                <a:cs typeface="Times New Roman" pitchFamily="18" charset="0"/>
              </a:rPr>
              <a:t>“Tiếp sức người bệnh”</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Trong nhiệm kỳ 2010-2015, đã </a:t>
            </a:r>
            <a:r>
              <a:rPr lang="en-US" sz="1400">
                <a:latin typeface="Times New Roman" pitchFamily="18" charset="0"/>
                <a:cs typeface="Times New Roman" pitchFamily="18" charset="0"/>
              </a:rPr>
              <a:t>có gần 3,3 triệu người dân được khám bệnh, cấp phát thuốc miễn phí và tặng quà. Gần 45.000 giáo viên các trường mầm non, tiểu học được tập huấn sơ cấp cứu cơ bản. Tổ chức ngày hội rửa tay bằng xà phòng cho 202.043 trẻ em phòng chống dịch bệnh. Mổ mắt miễn phí cho 3.271 người cao tuổi có hoàn cảnh khó khăn; tiếp nhận 1.353.025 đơn vị máu; hàng trăm ngàn người bệnh và người nhà người bệnh đã được giúp đỡ ở 30 bệnh viện tại năm thành phố: Hà Nội, Hồ Chí Minh, Đà Nẵng, Huế, Cần Thơ trong chương trình Tiếp sức người </a:t>
            </a:r>
            <a:r>
              <a:rPr lang="en-US" sz="1400" smtClean="0">
                <a:latin typeface="Times New Roman" pitchFamily="18" charset="0"/>
                <a:cs typeface="Times New Roman" pitchFamily="18" charset="0"/>
              </a:rPr>
              <a:t>bệnh…</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công tác xây dựng tổ chức Hội, tính đến thời điểm tổ chức Đại hội lần thứ III (tháng 1-2016), mạng lưới Hội Thầy thuốc trẻ Việt Nam đã phát triển mạnh mẽ với 63/63 tỉnh, thành phố đã có tổ chức Hội, CLB Thầy thuốc trẻ cấp tỉnh. Trong đó, có 28 tỉnh, thành phố đã thành lập được Hội Thầy thuốc trẻ cấp tỉnh với hơn 80 nghìn hội viên, chất lượng hội viên không ngừng được nâng cao…</a:t>
            </a:r>
          </a:p>
          <a:p>
            <a:pPr algn="just" defTabSz="457200"/>
            <a:r>
              <a:rPr lang="en-US" sz="1400" smtClean="0">
                <a:latin typeface="Times New Roman" pitchFamily="18" charset="0"/>
                <a:cs typeface="Times New Roman" pitchFamily="18" charset="0"/>
              </a:rPr>
              <a:t>	Đại </a:t>
            </a:r>
            <a:r>
              <a:rPr lang="en-US" sz="1400">
                <a:latin typeface="Times New Roman" pitchFamily="18" charset="0"/>
                <a:cs typeface="Times New Roman" pitchFamily="18" charset="0"/>
              </a:rPr>
              <a:t>hội </a:t>
            </a:r>
            <a:r>
              <a:rPr lang="en-US" sz="1400" smtClean="0">
                <a:latin typeface="Times New Roman" pitchFamily="18" charset="0"/>
                <a:cs typeface="Times New Roman" pitchFamily="18" charset="0"/>
              </a:rPr>
              <a:t>phát </a:t>
            </a:r>
            <a:r>
              <a:rPr lang="en-US" sz="1400">
                <a:latin typeface="Times New Roman" pitchFamily="18" charset="0"/>
                <a:cs typeface="Times New Roman" pitchFamily="18" charset="0"/>
              </a:rPr>
              <a:t>động </a:t>
            </a:r>
            <a:r>
              <a:rPr lang="en-US" sz="1400" smtClean="0">
                <a:latin typeface="Times New Roman" pitchFamily="18" charset="0"/>
                <a:cs typeface="Times New Roman" pitchFamily="18" charset="0"/>
              </a:rPr>
              <a:t>phong </a:t>
            </a:r>
            <a:r>
              <a:rPr lang="en-US" sz="1400">
                <a:latin typeface="Times New Roman" pitchFamily="18" charset="0"/>
                <a:cs typeface="Times New Roman" pitchFamily="18" charset="0"/>
              </a:rPr>
              <a:t>trào </a:t>
            </a:r>
            <a:r>
              <a:rPr lang="en-US" sz="1400" i="1" smtClean="0">
                <a:latin typeface="Times New Roman" pitchFamily="18" charset="0"/>
                <a:cs typeface="Times New Roman" pitchFamily="18" charset="0"/>
              </a:rPr>
              <a:t>“Thầy </a:t>
            </a:r>
            <a:r>
              <a:rPr lang="en-US" sz="1400" i="1">
                <a:latin typeface="Times New Roman" pitchFamily="18" charset="0"/>
                <a:cs typeface="Times New Roman" pitchFamily="18" charset="0"/>
              </a:rPr>
              <a:t>thuốc trẻ làm theo lời Bác, tình nguyện vì sức khỏe cộng đồng”</a:t>
            </a:r>
            <a:r>
              <a:rPr lang="en-US" sz="1400">
                <a:latin typeface="Times New Roman" pitchFamily="18" charset="0"/>
                <a:cs typeface="Times New Roman" pitchFamily="18" charset="0"/>
              </a:rPr>
              <a:t> gồm ba chương trình: </a:t>
            </a:r>
            <a:r>
              <a:rPr lang="en-US" sz="1400" i="1">
                <a:latin typeface="Times New Roman" pitchFamily="18" charset="0"/>
                <a:cs typeface="Times New Roman" pitchFamily="18" charset="0"/>
              </a:rPr>
              <a:t>“Thầy thuốc trẻ học tập, rèn luyện, nâng cao y đức”; “Thầy thuốc trẻ sáng tạo trong nghiên cứu khoa học”; “Thầy thuốc trẻ vì sức khỏe cộng đồng”</a:t>
            </a:r>
            <a:r>
              <a:rPr lang="en-US" sz="1400">
                <a:latin typeface="Times New Roman" pitchFamily="18" charset="0"/>
                <a:cs typeface="Times New Roman" pitchFamily="18" charset="0"/>
              </a:rPr>
              <a:t>. Xây dựng Hội Thầy thuốc trẻ Việt Nam vững mạnh, mở rộng mặt trận đoàn kết. Tập hợp Thầy thuốc trẻ, chăm lo, bảo vệ quyền, lợi ích hợp pháp, chính đáng của thầy thuốc trẻ, cổ vũ thầy thuốc trẻ xây hoài bão lớn, thi đua rèn đức, luyện tài, lập thân, lập nghiệp, cống hiến tài năng và sức trẻ trong sự nghiệp bảo vệ, chăm sóc và nâng cao sức khỏe nhân </a:t>
            </a:r>
            <a:r>
              <a:rPr lang="en-US" sz="1400" smtClean="0">
                <a:latin typeface="Times New Roman" pitchFamily="18" charset="0"/>
                <a:cs typeface="Times New Roman" pitchFamily="18" charset="0"/>
              </a:rPr>
              <a:t>dân.</a:t>
            </a:r>
          </a:p>
          <a:p>
            <a:pPr algn="just" defTabSz="457200"/>
            <a:r>
              <a:rPr lang="en-US" sz="1400" smtClean="0">
                <a:latin typeface="Times New Roman" pitchFamily="18" charset="0"/>
                <a:cs typeface="Times New Roman" pitchFamily="18" charset="0"/>
              </a:rPr>
              <a:t>	Đại </a:t>
            </a:r>
            <a:r>
              <a:rPr lang="en-US" sz="1400">
                <a:latin typeface="Times New Roman" pitchFamily="18" charset="0"/>
                <a:cs typeface="Times New Roman" pitchFamily="18" charset="0"/>
              </a:rPr>
              <a:t>hội đã bầu </a:t>
            </a:r>
            <a:r>
              <a:rPr lang="en-US" sz="1400" smtClean="0">
                <a:latin typeface="Times New Roman" pitchFamily="18" charset="0"/>
                <a:cs typeface="Times New Roman" pitchFamily="18" charset="0"/>
              </a:rPr>
              <a:t>Ban </a:t>
            </a:r>
            <a:r>
              <a:rPr lang="en-US" sz="1400">
                <a:latin typeface="Times New Roman" pitchFamily="18" charset="0"/>
                <a:cs typeface="Times New Roman" pitchFamily="18" charset="0"/>
              </a:rPr>
              <a:t>chấp hành Hội Thầy thuốc trẻ Việt Nam khóa III, nhiệm kì 2015 - 2020 gồm 108 đồng chí. Trong đó, 33 đồng chí trong Ban thường vụ, chín Phó Chủ tịch Hội Thầy thuốc trẻ Việt Nam khóa III. Đồng chí Trần Văn Thuấn, Chủ tịch Hội Thầy thuốc trẻ Việt Nam khóa II tái đắc cử chức Chủ tịch Hội Thầy thuốc trẻ Việt Nam khóa III, nhiệm kì 2015 - 2020.</a:t>
            </a:r>
          </a:p>
          <a:p>
            <a:pPr algn="r" defTabSz="457200"/>
            <a:r>
              <a:rPr lang="en-US" sz="1400" b="1" i="1" smtClean="0">
                <a:latin typeface="Times New Roman" pitchFamily="18" charset="0"/>
                <a:cs typeface="Times New Roman" pitchFamily="18" charset="0"/>
              </a:rPr>
              <a:t>(Ban Tuyên giáo Trung ương Đoàn)</a:t>
            </a:r>
            <a:endParaRPr lang="en-US" sz="1400" b="1" i="1" err="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1,2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323820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110186"/>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4</a:t>
            </a:r>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Một số chính sách quan trọng có hiệu lực từ tháng </a:t>
            </a:r>
            <a:r>
              <a:rPr lang="en-US" sz="1400" b="1" smtClean="0">
                <a:latin typeface="Times New Roman" pitchFamily="18" charset="0"/>
                <a:cs typeface="Times New Roman" pitchFamily="18" charset="0"/>
              </a:rPr>
              <a:t>01/2016</a:t>
            </a:r>
          </a:p>
          <a:p>
            <a:pPr algn="just" defTabSz="457200"/>
            <a:endParaRPr lang="en-US" sz="6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Tăng lương tối thiểu vùng từ </a:t>
            </a:r>
            <a:r>
              <a:rPr lang="en-US" sz="1400" b="1" smtClean="0">
                <a:latin typeface="Times New Roman" pitchFamily="18" charset="0"/>
                <a:cs typeface="Times New Roman" pitchFamily="18" charset="0"/>
              </a:rPr>
              <a:t>01/01/2016</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Nghị </a:t>
            </a:r>
            <a:r>
              <a:rPr lang="en-US" sz="1400">
                <a:latin typeface="Times New Roman" pitchFamily="18" charset="0"/>
                <a:cs typeface="Times New Roman" pitchFamily="18" charset="0"/>
              </a:rPr>
              <a:t>định 122/2015 của Chính phủ quy định, từ ngày 01/01/2016 sẽ áp dụng mức lương tối thiểu vùng từ 2.400.000 đến 3.500.000 đồng/tháng đối với người lao động làm việc ở doanh nghiệp, liên hiệp hợp tác xã, hợp tác xã, tổ hợp tác xã, trang trại, hộ gia đình, cá nhân và các cơ quan, tổ chức có sử dụng lao động.</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khi đó, theo một quyết định giữa tháng 12/2015 của Thủ tướng, từ ngày 01/5/2016, thực hiện điều chỉnh tăng mức lương cơ sở từ 1,15 triệu đồng/tháng lên 1,21 triệu đồng/tháng đối với cán bộ, công chức, viên chức và lực lượng vũ trang, bảo đảm mức lương của người có hệ số lương từ 2,34 trở xuống không giảm so với mức hiện hưởng.</a:t>
            </a:r>
          </a:p>
          <a:p>
            <a:pPr algn="just" defTabSz="457200"/>
            <a:r>
              <a:rPr lang="en-US" sz="1400" smtClean="0">
                <a:latin typeface="Times New Roman" pitchFamily="18" charset="0"/>
                <a:cs typeface="Times New Roman" pitchFamily="18" charset="0"/>
              </a:rPr>
              <a:t>	Ngoài </a:t>
            </a:r>
            <a:r>
              <a:rPr lang="en-US" sz="1400">
                <a:latin typeface="Times New Roman" pitchFamily="18" charset="0"/>
                <a:cs typeface="Times New Roman" pitchFamily="18" charset="0"/>
              </a:rPr>
              <a:t>ra, Chính phủ cũng quy định, từ 01/01/2016, sẽ thực hiện điều chỉnh tiền lương đối với người có mức lương hưu, trợ cấp mất sức lao động dưới 2 triệu đồng/tháng và trợ cấp đối với giáo viên mầm non có thời gian công tác trước năm 1995 để lương hưu của các đối tượng này đạt mức lương cơ sở.</a:t>
            </a:r>
          </a:p>
          <a:p>
            <a:pPr algn="just" defTabSz="457200"/>
            <a:r>
              <a:rPr lang="en-US" sz="1400">
                <a:latin typeface="Times New Roman" pitchFamily="18" charset="0"/>
                <a:cs typeface="Times New Roman" pitchFamily="18" charset="0"/>
              </a:rPr>
              <a:t> </a:t>
            </a:r>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Thay đổi mức đóng bảo hiểm xã hội</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Theo </a:t>
            </a:r>
            <a:r>
              <a:rPr lang="en-US" sz="1400">
                <a:latin typeface="Times New Roman" pitchFamily="18" charset="0"/>
                <a:cs typeface="Times New Roman" pitchFamily="18" charset="0"/>
              </a:rPr>
              <a:t>quy định của Luật Bảo hiểm xã hội năm 2014, mức đóng bảo hiểm xã hội (BHXH) sẽ thay đổi từ đầu năm tới. Cụ thể, từ 01/01/2016 đến hết năm 2017, đóng bảo hiểm xã hội dựa trên mức lương và phụ cấp ghi trong hợp đồng. Từ 01/01/2018 trở đi, người lao động đóng bảo hiểm dựa trên mức lương, phụ cấp và nhiều khoản bổ sung khác ghi trong hợp đồng lao động. Người lao động sẽ đóng 8% và doanh nghiệp đóng 18%, chiếm 26% lương hằng tháng.</a:t>
            </a:r>
          </a:p>
          <a:p>
            <a:pPr algn="just" defTabSz="457200"/>
            <a:r>
              <a:rPr lang="en-US" sz="1400" smtClean="0">
                <a:latin typeface="Times New Roman" pitchFamily="18" charset="0"/>
                <a:cs typeface="Times New Roman" pitchFamily="18" charset="0"/>
              </a:rPr>
              <a:t>	Luật </a:t>
            </a:r>
            <a:r>
              <a:rPr lang="en-US" sz="1400">
                <a:latin typeface="Times New Roman" pitchFamily="18" charset="0"/>
                <a:cs typeface="Times New Roman" pitchFamily="18" charset="0"/>
              </a:rPr>
              <a:t>này quy định chế độ, chính sách BHXH; quyền và trách nhiệm của người lao động, người sử dụng lao động; cơ quan, tổ chức, cá nhân có liên quan đến BHXH, tổ chức đại diện tập thể lao động, tổ chức đại diện người sử dụng lao động; cơ quan bảo hiểm xã hội; quỹ BHXH; thủ tục thực hiện BHXH và quản lý nhà nước về BHXH.</a:t>
            </a:r>
          </a:p>
          <a:p>
            <a:pPr algn="just" defTabSz="457200"/>
            <a:r>
              <a:rPr lang="en-US" sz="1400" smtClean="0">
                <a:latin typeface="Times New Roman" pitchFamily="18" charset="0"/>
                <a:cs typeface="Times New Roman" pitchFamily="18" charset="0"/>
              </a:rPr>
              <a:t>	Luật </a:t>
            </a:r>
            <a:r>
              <a:rPr lang="en-US" sz="1400">
                <a:latin typeface="Times New Roman" pitchFamily="18" charset="0"/>
                <a:cs typeface="Times New Roman" pitchFamily="18" charset="0"/>
              </a:rPr>
              <a:t>này đã được Quốc hội nước Cộng hòa xã hội chủ nghĩa Việt Nam khóa XIII, kỳ họp thứ 8 thông qua ngày 20/11/2014.</a:t>
            </a:r>
          </a:p>
          <a:p>
            <a:pPr algn="just" defTabSz="457200"/>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Thời gian tại ngũ thời bình là 24 tháng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ngày 01/01/2016, Luật Nghĩa vụ quân sự sẽ có hiệu lực và thay thế Luật Nghĩa vụ quân sự 1981, sửa đổi 1990, sửa đổi 1998 và sửa đổi 2005.</a:t>
            </a:r>
          </a:p>
          <a:p>
            <a:pPr algn="just" defTabSz="457200"/>
            <a:r>
              <a:rPr lang="en-US" sz="1400" smtClean="0">
                <a:latin typeface="Times New Roman" pitchFamily="18" charset="0"/>
                <a:cs typeface="Times New Roman" pitchFamily="18" charset="0"/>
              </a:rPr>
              <a:t>	Theo </a:t>
            </a:r>
            <a:r>
              <a:rPr lang="en-US" sz="1400">
                <a:latin typeface="Times New Roman" pitchFamily="18" charset="0"/>
                <a:cs typeface="Times New Roman" pitchFamily="18" charset="0"/>
              </a:rPr>
              <a:t>Luật Nghĩa vụ quân sự năm 2015, thời gian tại ngũ trong thời bình là 24 tháng (trước đây quy định thời gian này là 18 tháng). Trong trường hợp cần thiết vì lý do quốc phòng, an ninh, Bộ trưởng Bộ Quốc phòng quyết định kéo dài thời gian tại ngũ, nhưng không quá 06 tháng.</a:t>
            </a: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p>
            <a:p>
              <a:pPr algn="ctr"/>
              <a:r>
                <a:rPr lang="en-US" sz="800" b="1" smtClean="0"/>
                <a:t>THÁNG 1,2  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27072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079409"/>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4</a:t>
            </a:r>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Một số chính sách quan trọng có hiệu lực từ tháng </a:t>
            </a:r>
            <a:r>
              <a:rPr lang="en-US" sz="1400" b="1" smtClean="0">
                <a:latin typeface="Times New Roman" pitchFamily="18" charset="0"/>
                <a:cs typeface="Times New Roman" pitchFamily="18" charset="0"/>
              </a:rPr>
              <a:t>01/2016 (tiếp)</a:t>
            </a: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Tại </a:t>
            </a:r>
            <a:r>
              <a:rPr lang="en-US" sz="1400">
                <a:latin typeface="Times New Roman" pitchFamily="18" charset="0"/>
                <a:cs typeface="Times New Roman" pitchFamily="18" charset="0"/>
              </a:rPr>
              <a:t>Luật Nghĩa vụ quân sự 2015, có nhiều điểm mới so với trước đây như quy định về công dân nữ tham gia nghĩa vụ quân sự; quy định rõ các hành vi bị nghiêm cấm trong nghĩa vụ quân sự; Đối tượng được miễn đăng ký NVQS; Đối tượng được tạm hoãn gọi nhập ngũ; Đối tượng được miễn gọi nhập ngũ.</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chiến tranh hay tình trạng quốc phòng khẩn cấp, sẽ thực hiện theo lệnh tổng động viên hay động viên cục </a:t>
            </a:r>
            <a:r>
              <a:rPr lang="en-US" sz="1400" smtClean="0">
                <a:latin typeface="Times New Roman" pitchFamily="18" charset="0"/>
                <a:cs typeface="Times New Roman" pitchFamily="18" charset="0"/>
              </a:rPr>
              <a:t>bộ.</a:t>
            </a:r>
          </a:p>
          <a:p>
            <a:pPr algn="just" defTabSz="457200"/>
            <a:endParaRPr lang="en-US" sz="12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Thẻ căn cước công dân thay thế CMND</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Thay </a:t>
            </a:r>
            <a:r>
              <a:rPr lang="en-US" sz="1400">
                <a:latin typeface="Times New Roman" pitchFamily="18" charset="0"/>
                <a:cs typeface="Times New Roman" pitchFamily="18" charset="0"/>
              </a:rPr>
              <a:t>vì được cấp CMND như hiện nay, kể từ ngày 01/01/2016, sẽ bắt đầu cấp thẻ căn cước công dân.</a:t>
            </a:r>
          </a:p>
          <a:p>
            <a:pPr algn="just" defTabSz="457200"/>
            <a:r>
              <a:rPr lang="en-US" sz="1400" smtClean="0">
                <a:latin typeface="Times New Roman" pitchFamily="18" charset="0"/>
                <a:cs typeface="Times New Roman" pitchFamily="18" charset="0"/>
              </a:rPr>
              <a:t>	Cụ </a:t>
            </a:r>
            <a:r>
              <a:rPr lang="en-US" sz="1400">
                <a:latin typeface="Times New Roman" pitchFamily="18" charset="0"/>
                <a:cs typeface="Times New Roman" pitchFamily="18" charset="0"/>
              </a:rPr>
              <a:t>thể, số định danh cá nhân được xác lập từ cơ sở dữ liệu quốc gia về dân cư dùng để kết nối, cập nhật, chia sẻ, khai thác thông tin của công dân trong cơ sở dữ liệu quốc gia về dân cư và các cơ sở dữ liệu chuyên ngành.</a:t>
            </a:r>
          </a:p>
          <a:p>
            <a:pPr algn="just" defTabSz="457200"/>
            <a:r>
              <a:rPr lang="en-US" sz="1400" smtClean="0">
                <a:latin typeface="Times New Roman" pitchFamily="18" charset="0"/>
                <a:cs typeface="Times New Roman" pitchFamily="18" charset="0"/>
              </a:rPr>
              <a:t>	Số </a:t>
            </a:r>
            <a:r>
              <a:rPr lang="en-US" sz="1400">
                <a:latin typeface="Times New Roman" pitchFamily="18" charset="0"/>
                <a:cs typeface="Times New Roman" pitchFamily="18" charset="0"/>
              </a:rPr>
              <a:t>định danh cá nhân do Bộ Công an thống nhất quản lý trên toàn quốc và cấp cho mỗi công dân Việt Nam, không lặp lại ở người khác</a:t>
            </a:r>
            <a:r>
              <a:rPr lang="en-US" sz="1400" smtClean="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Công </a:t>
            </a:r>
            <a:r>
              <a:rPr lang="en-US" sz="1400">
                <a:latin typeface="Times New Roman" pitchFamily="18" charset="0"/>
                <a:cs typeface="Times New Roman" pitchFamily="18" charset="0"/>
              </a:rPr>
              <a:t>dân Việt Nam từ đủ 14 tuổi trở lên đã đăng ký thường trú được cấp thẻ căn cước công dân</a:t>
            </a:r>
            <a:r>
              <a:rPr lang="en-US" sz="1400" smtClean="0">
                <a:latin typeface="Times New Roman" pitchFamily="18" charset="0"/>
                <a:cs typeface="Times New Roman" pitchFamily="18" charset="0"/>
              </a:rPr>
              <a:t>. Việc </a:t>
            </a:r>
            <a:r>
              <a:rPr lang="en-US" sz="1400">
                <a:latin typeface="Times New Roman" pitchFamily="18" charset="0"/>
                <a:cs typeface="Times New Roman" pitchFamily="18" charset="0"/>
              </a:rPr>
              <a:t>tính tuổi căn cứ vào ngày, tháng, năm sinh của công dân (tức tính tuổi đúng ngày). Ví dụ: A sinh ngày 01/03/2001, đến ngày 02/03/2015 A mới có thể đăng ký cấp thẻ căn cước công dân.</a:t>
            </a:r>
          </a:p>
          <a:p>
            <a:pPr algn="just" defTabSz="457200"/>
            <a:r>
              <a:rPr lang="en-US" sz="1400" smtClean="0">
                <a:latin typeface="Times New Roman" pitchFamily="18" charset="0"/>
                <a:cs typeface="Times New Roman" pitchFamily="18" charset="0"/>
              </a:rPr>
              <a:t>	Công </a:t>
            </a:r>
            <a:r>
              <a:rPr lang="en-US" sz="1400">
                <a:latin typeface="Times New Roman" pitchFamily="18" charset="0"/>
                <a:cs typeface="Times New Roman" pitchFamily="18" charset="0"/>
              </a:rPr>
              <a:t>dân làm thủ tục cấp, đổi, cấp lại thẻ căn cước công dân tại trụ sở công an cấp huyện, cấp tỉnh, Bộ Công an. Bộ trưởng Bộ Công an căn cứ vào điều kiện, cơ sở vật chất thực tế để quy định đối tượng cấp, đổi, cấp lại thẻ căn cước công dân tại công an cấp huyện, cấp tỉnh và Bộ Công an</a:t>
            </a:r>
            <a:r>
              <a:rPr lang="en-US" sz="1400" smtClean="0">
                <a:latin typeface="Times New Roman" pitchFamily="18" charset="0"/>
                <a:cs typeface="Times New Roman" pitchFamily="18" charset="0"/>
              </a:rPr>
              <a:t>.</a:t>
            </a:r>
            <a:endParaRPr lang="en-US" sz="12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15</a:t>
              </a:r>
            </a:p>
            <a:p>
              <a:pPr algn="ctr"/>
              <a:r>
                <a:rPr lang="en-US" sz="800" b="1" smtClean="0"/>
                <a:t>THÁNG 1,2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3074" name="Picture 2" descr="C:\Users\Administrator\Desktop\T 1.2.2016\3_8388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262" y="2886015"/>
            <a:ext cx="4410075" cy="275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77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433352"/>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4</a:t>
            </a:r>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Một số chính sách quan trọng có hiệu lực từ tháng </a:t>
            </a:r>
            <a:r>
              <a:rPr lang="en-US" sz="1400" b="1" smtClean="0">
                <a:latin typeface="Times New Roman" pitchFamily="18" charset="0"/>
                <a:cs typeface="Times New Roman" pitchFamily="18" charset="0"/>
              </a:rPr>
              <a:t>01/2016</a:t>
            </a:r>
          </a:p>
          <a:p>
            <a:pPr algn="just" defTabSz="457200"/>
            <a:endParaRPr lang="en-US" sz="700">
              <a:latin typeface="Times New Roman" pitchFamily="18" charset="0"/>
              <a:cs typeface="Times New Roman" pitchFamily="18" charset="0"/>
            </a:endParaRPr>
          </a:p>
          <a:p>
            <a:pPr algn="just" defTabSz="457200"/>
            <a:r>
              <a:rPr lang="en-US" sz="1400" b="1">
                <a:latin typeface="Times New Roman" pitchFamily="18" charset="0"/>
                <a:cs typeface="Times New Roman" pitchFamily="18" charset="0"/>
              </a:rPr>
              <a:t>* Phụ cấp ưu đãi cho giáo viên</a:t>
            </a:r>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Nghị định số 113/2015/NĐ-CP ngày 09/11/2015 quy định phụ cấp đặc thù, phụ cấp ưu đãi, phụ cấp trách nhiệm công việc và phụ cấp nặng nhọc, độc hại, nguy hiểm đối với nhà giáo trong các cơ sở giáo dục nghề nghiệp công lập có hiệu lực từ ngày 01/1/2016.</a:t>
            </a:r>
          </a:p>
          <a:p>
            <a:pPr algn="just" defTabSz="457200"/>
            <a:r>
              <a:rPr lang="en-US" sz="1400">
                <a:latin typeface="Times New Roman" pitchFamily="18" charset="0"/>
                <a:cs typeface="Times New Roman" pitchFamily="18" charset="0"/>
              </a:rPr>
              <a:t>	Nghị định quy định, nhà giáo chuyên trách giảng dạy người khuyết tật trong các cơ sở giáo dục nghề nghiệp công lập dành riêng cho người khuyết tật hoặc lớp học dành riêng cho người khuyết tật trong các cơ sở giáo dục nghề nghiệp công lập được hưởng phụ cấp trách nhiệm công việc mức 0,3 so với mức lương cơ sở và phụ cấp ưu đãi giảng dạy người khuyết tật mức 70% mức lương hiện hưởng cộng phụ cấp chức vụ lãnh đạo, phụ cấp thâm niên vượt khung (nếu có)...</a:t>
            </a:r>
          </a:p>
          <a:p>
            <a:pPr algn="just" defTabSz="457200"/>
            <a:r>
              <a:rPr lang="en-US" sz="1400" smtClean="0">
                <a:latin typeface="Times New Roman" pitchFamily="18" charset="0"/>
                <a:cs typeface="Times New Roman" pitchFamily="18" charset="0"/>
              </a:rPr>
              <a:t>*</a:t>
            </a:r>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Vợ sinh, chồng được nghỉ</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Theo </a:t>
            </a:r>
            <a:r>
              <a:rPr lang="en-US" sz="1400">
                <a:latin typeface="Times New Roman" pitchFamily="18" charset="0"/>
                <a:cs typeface="Times New Roman" pitchFamily="18" charset="0"/>
              </a:rPr>
              <a:t>quy định của Luật Bảo hiểm xã hội sửa đổi, lao động nam đang đóng bảo hiểm xã hội khi vợ sinh con cũng được nghỉ việc hưởng chế độ thai sản từ 5 đến 14 ngày. Lao động nam được nghỉ 5 ngày làm việc nếu vợ sinh con. Nếu khi vợ sinh con phải phẫu thuật, sinh con dưới 32 tuần tuổi được nghỉ 7 ngày làm việc</a:t>
            </a:r>
            <a:r>
              <a:rPr lang="en-US" sz="1400" smtClean="0">
                <a:latin typeface="Times New Roman" pitchFamily="18" charset="0"/>
                <a:cs typeface="Times New Roman" pitchFamily="18" charset="0"/>
              </a:rPr>
              <a:t>.	Trường </a:t>
            </a:r>
            <a:r>
              <a:rPr lang="en-US" sz="1400">
                <a:latin typeface="Times New Roman" pitchFamily="18" charset="0"/>
                <a:cs typeface="Times New Roman" pitchFamily="18" charset="0"/>
              </a:rPr>
              <a:t>hợp vợ sinh đôi thì được nghỉ 10 ngày làm việc, từ sinh ba trở lên thì cứ thêm mỗi con được nghỉ thêm 3 ngày làm việc. Trường hợp vợ sinh đôi trở lên mà phải phẫu thuật thì được nghỉ 14 ngày làm việc.</a:t>
            </a:r>
          </a:p>
          <a:p>
            <a:pPr algn="just" defTabSz="457200"/>
            <a:r>
              <a:rPr lang="en-US" sz="1400" smtClean="0">
                <a:latin typeface="Times New Roman" pitchFamily="18" charset="0"/>
                <a:cs typeface="Times New Roman" pitchFamily="18" charset="0"/>
              </a:rPr>
              <a:t>	Thời </a:t>
            </a:r>
            <a:r>
              <a:rPr lang="en-US" sz="1400">
                <a:latin typeface="Times New Roman" pitchFamily="18" charset="0"/>
                <a:cs typeface="Times New Roman" pitchFamily="18" charset="0"/>
              </a:rPr>
              <a:t>gian nghỉ việc hưởng chế độ thai sản quy định tại khoản này được tính trong khoảng thời gian 30 ngày đầu kể từ ngày vợ sinh con.</a:t>
            </a:r>
          </a:p>
          <a:p>
            <a:pPr algn="just" defTabSz="457200"/>
            <a:r>
              <a:rPr lang="en-US" sz="1400" smtClean="0">
                <a:latin typeface="Times New Roman" pitchFamily="18" charset="0"/>
                <a:cs typeface="Times New Roman" pitchFamily="18" charset="0"/>
              </a:rPr>
              <a:t>	Như </a:t>
            </a:r>
            <a:r>
              <a:rPr lang="en-US" sz="1400">
                <a:latin typeface="Times New Roman" pitchFamily="18" charset="0"/>
                <a:cs typeface="Times New Roman" pitchFamily="18" charset="0"/>
              </a:rPr>
              <a:t>vậy sau nhiều năm bàn thảo, quy định tiến bộ này lần đầu tiên được đưa vào luật như một sự nhận thức đúng đắn về bình đẳng giới. Điều này ngay cả trong Luật Bình đẳng giới năm 2006 cũng không hề đề cập. </a:t>
            </a:r>
            <a:endParaRPr lang="en-US" sz="1400" smtClean="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Xử phạt vi phạm bán hàng đa cấp</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Có </a:t>
            </a:r>
            <a:r>
              <a:rPr lang="en-US" sz="1400">
                <a:latin typeface="Times New Roman" pitchFamily="18" charset="0"/>
                <a:cs typeface="Times New Roman" pitchFamily="18" charset="0"/>
              </a:rPr>
              <a:t>hiệu lực từ ngày 05/1/2016, Nghị định 124/2015/NĐ-CP sửa đổi, bổ sung một số điều của Nghị định số 185/2013/NĐ-CP ngày 15/11/2013 của Chính phủ quy định xử phạt vi phạm hành chính trong hoạt động thương mại, sản xuất, buôn bán hàng giả, hàng cấm và bảo vệ quyền lợi người tiêu dùng.</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đó, Nghị định sửa đổi xử phạt hành vi vi phạm về hoạt động bán hàng đa cấp. Cụ thể, phạt tiền từ 30 - 50 triệu đồng đối với hành vi kinh doanh theo phương thức đa cấp mà không đăng ký hoạt động bán hàng đa cấp với cơ quan nhà nước có thẩm quyền. Phạt tiền gấp hai lần mức tiền phạt đối với hành vi vi nêu trên trong trường hợp hành vi vi phạm được thực hiện trên địa bàn từ hai tỉnh, thành phố trực thuộc trung ương trở lên</a:t>
            </a:r>
            <a:r>
              <a:rPr lang="en-US" sz="1400" smtClean="0">
                <a:latin typeface="Times New Roman" pitchFamily="18" charset="0"/>
                <a:cs typeface="Times New Roman" pitchFamily="18" charset="0"/>
              </a:rPr>
              <a:t>.</a:t>
            </a:r>
          </a:p>
          <a:p>
            <a:pPr algn="r" defTabSz="457200"/>
            <a:r>
              <a:rPr lang="en-US" sz="1400" b="1" i="1" smtClean="0">
                <a:latin typeface="Times New Roman" pitchFamily="18" charset="0"/>
                <a:cs typeface="Times New Roman" pitchFamily="18" charset="0"/>
              </a:rPr>
              <a:t>(Ban Tuyên giáo Trung ương Đoàn)</a:t>
            </a:r>
            <a:endParaRPr lang="en-US" sz="1400" b="1"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16</a:t>
              </a:r>
            </a:p>
            <a:p>
              <a:pPr algn="ctr"/>
              <a:r>
                <a:rPr lang="en-US" sz="800" b="1" smtClean="0"/>
                <a:t>THÁNG 1,2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91835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17</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THÔNG TIN THỜI SỰ</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066800"/>
            <a:ext cx="5829300" cy="2231380"/>
          </a:xfrm>
          <a:prstGeom prst="rect">
            <a:avLst/>
          </a:prstGeom>
          <a:noFill/>
          <a:ln>
            <a:noFill/>
          </a:ln>
        </p:spPr>
        <p:txBody>
          <a:bodyPr wrap="square" lIns="0" tIns="0" rIns="0" bIns="914400" rtlCol="0" anchor="t" anchorCtr="0">
            <a:spAutoFit/>
          </a:bodyPr>
          <a:lstStyle/>
          <a:p>
            <a:pPr marL="0" lvl="1" indent="457200" algn="ctr" defTabSz="457200"/>
            <a:r>
              <a:rPr lang="en-US" sz="1500" b="1" smtClean="0">
                <a:latin typeface="Times New Roman" pitchFamily="18" charset="0"/>
                <a:cs typeface="Times New Roman" pitchFamily="18" charset="0"/>
              </a:rPr>
              <a:t>NHỮNG SỰ KIỆN, HOẠT ĐỘNG LỚN CỦA</a:t>
            </a:r>
          </a:p>
          <a:p>
            <a:pPr marL="0" lvl="1" indent="457200" algn="ctr" defTabSz="457200"/>
            <a:r>
              <a:rPr lang="en-US" sz="1500" b="1" smtClean="0">
                <a:latin typeface="Times New Roman" pitchFamily="18" charset="0"/>
                <a:cs typeface="Times New Roman" pitchFamily="18" charset="0"/>
              </a:rPr>
              <a:t>TRUNG ƯƠNG ĐOÀN TRONG THÁNG 1,2/2016</a:t>
            </a:r>
          </a:p>
          <a:p>
            <a:pPr marL="0" lvl="1" indent="457200" algn="ctr" defTabSz="457200">
              <a:lnSpc>
                <a:spcPct val="150000"/>
              </a:lnSpc>
              <a:spcBef>
                <a:spcPts val="600"/>
              </a:spcBef>
            </a:pPr>
            <a:endParaRPr lang="en-US" sz="1500" b="1">
              <a:latin typeface="Times New Roman" pitchFamily="18" charset="0"/>
              <a:cs typeface="Times New Roman" pitchFamily="18" charset="0"/>
            </a:endParaRPr>
          </a:p>
          <a:p>
            <a:pPr indent="457200" algn="just" defTabSz="457200">
              <a:lnSpc>
                <a:spcPct val="150000"/>
              </a:lnSpc>
              <a:spcBef>
                <a:spcPts val="600"/>
              </a:spcBef>
            </a:pPr>
            <a:r>
              <a:rPr lang="en-US" sz="1500" smtClean="0">
                <a:latin typeface="Times New Roman" pitchFamily="18" charset="0"/>
                <a:cs typeface="Times New Roman" pitchFamily="18" charset="0"/>
              </a:rPr>
              <a:t>   </a:t>
            </a:r>
            <a:endParaRPr lang="en-US" sz="15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4054760975"/>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600200"/>
            <a:ext cx="5829300" cy="8810104"/>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Giữa </a:t>
            </a:r>
            <a:r>
              <a:rPr lang="en-US" sz="1400">
                <a:latin typeface="Times New Roman" pitchFamily="18" charset="0"/>
                <a:cs typeface="Times New Roman" pitchFamily="18" charset="0"/>
              </a:rPr>
              <a:t>những con sóng vỗ về dưới chân đế Nhà giàn DK1, giữa tiếng rì rào của gió và biển xanh là hình ảnh các chàng trai với bộ quân phục màu trắng hải âu đang ngày đêm canh giữ biển trời thềm lục địa thân yêu Tổ quốc. </a:t>
            </a:r>
          </a:p>
          <a:p>
            <a:pPr algn="just" defTabSz="457200"/>
            <a:r>
              <a:rPr lang="en-US" sz="1400">
                <a:latin typeface="Times New Roman" pitchFamily="18" charset="0"/>
                <a:cs typeface="Times New Roman" pitchFamily="18" charset="0"/>
              </a:rPr>
              <a:t>Trong những phút giây lặng lẽ, đôi mắt các anh lại hướng về mảnh đất thân yêu để chờ đợi bóng dáng những con tàu.</a:t>
            </a:r>
          </a:p>
          <a:p>
            <a:pPr algn="just" defTabSz="457200"/>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“Một ba lô cây súng trên vai. Người chiến sỹ quen với gian lao”. Hành trang của người lính muôn đời vẫn là một tay súng, một chiếc ba lô, nhưng sự hy sinh và nỗi nhọc nhằn mà các anh đã trải qua thật khó nói hết bằng lời. Chiến tranh đi qua, cuộc sống của người lính biển đảo vẫn không một phút bình yên. Bởi ở nơi xa tiền tiêu Tổ quốc ấy, các anh đứng gác trong gió gào sương lạnh, làm nhiệm vụ thiêng liêng cao cả của mình để bảo vệ vùng trời vùng biển cho Tổ quốc</a:t>
            </a:r>
            <a:r>
              <a:rPr lang="en-US" sz="1400" smtClean="0">
                <a:latin typeface="Times New Roman" pitchFamily="18" charset="0"/>
                <a:cs typeface="Times New Roman" pitchFamily="18" charset="0"/>
              </a:rPr>
              <a:t>.</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900" smtClean="0">
              <a:latin typeface="Times New Roman" pitchFamily="18" charset="0"/>
              <a:cs typeface="Times New Roman" pitchFamily="18" charset="0"/>
            </a:endParaRPr>
          </a:p>
          <a:p>
            <a:pPr algn="ctr" defTabSz="457200"/>
            <a:r>
              <a:rPr lang="en-US" sz="1200" i="1" smtClean="0">
                <a:latin typeface="Times New Roman" pitchFamily="18" charset="0"/>
                <a:cs typeface="Times New Roman" pitchFamily="18" charset="0"/>
              </a:rPr>
              <a:t>Tàu </a:t>
            </a:r>
            <a:r>
              <a:rPr lang="en-US" sz="1200" i="1">
                <a:latin typeface="Times New Roman" pitchFamily="18" charset="0"/>
                <a:cs typeface="Times New Roman" pitchFamily="18" charset="0"/>
              </a:rPr>
              <a:t>Hải quân đem quà xuân ra Nhà giàn DK1/11 </a:t>
            </a:r>
            <a:endParaRPr lang="en-US" sz="1200" i="1" smtClean="0">
              <a:latin typeface="Times New Roman" pitchFamily="18" charset="0"/>
              <a:cs typeface="Times New Roman" pitchFamily="18" charset="0"/>
            </a:endParaRPr>
          </a:p>
          <a:p>
            <a:pPr algn="just" defTabSz="457200"/>
            <a:endParaRPr lang="en-US" sz="8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Thiếu </a:t>
            </a:r>
            <a:r>
              <a:rPr lang="en-US" sz="1400">
                <a:latin typeface="Times New Roman" pitchFamily="18" charset="0"/>
                <a:cs typeface="Times New Roman" pitchFamily="18" charset="0"/>
              </a:rPr>
              <a:t>tá Trương Văn Thủy rời quê hương Mẹ Suốt có đồi cát chang chang mùa hạ, mùa mưa lũ lụt tràn về, đã nhiều năm liền gắn bó đời mình với Nhà giàn DK1 bồi hồi nhớ lại: “Năm ngoái, tàu HQ- 624 của Vùng 2 Hải quân đi tiếp lương thực thực phẩm và hàng Tết ra đến nơi thì gặp sóng to không sao thả được xuồng. Phải đợi cho hết đợt gió mùa Đông Bắc tăng cường sóng gió giảm, tàu mới buộc dây vào chân trạm và chuyển hàng quà Tết bằng dây ròng rọc. Một số bịch đựng thực phẩm bị tụt rơi hết xuống biển, gà, vịt bị chết sạch do sóng biển mặn. Nhà giàn và tàu chỉ cách nhau 30m nhưng không gặp được nhau, chỉ biết gửi nỗi nhớ vào sóng gió. Chúng tôi chúc Tết qua máy bộ đàm và đồng thanh hô “Chúc mừng năm mới” để đoàn chúc Tết ở dưới tàu nghe thấy được không khí đón Tết của chúng tôi</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Thủy </a:t>
            </a:r>
            <a:r>
              <a:rPr lang="en-US" sz="1400">
                <a:latin typeface="Times New Roman" pitchFamily="18" charset="0"/>
                <a:cs typeface="Times New Roman" pitchFamily="18" charset="0"/>
              </a:rPr>
              <a:t>còn kể thêm, có những đợt biển động dài ngày, cả Nhà giàn phải ăn</a:t>
            </a:r>
          </a:p>
          <a:p>
            <a:pPr algn="just" defTabSz="457200"/>
            <a:r>
              <a:rPr lang="en-US" sz="140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18</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GÓC NHÌN TRẺ</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4" name="TextBox 13"/>
          <p:cNvSpPr txBox="1"/>
          <p:nvPr/>
        </p:nvSpPr>
        <p:spPr>
          <a:xfrm>
            <a:off x="533400" y="10668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Lính Nhà giàn canh mùa xuân mới</a:t>
            </a:r>
            <a:endParaRPr lang="en-US" sz="2400">
              <a:latin typeface="Times New Roman" pitchFamily="18" charset="0"/>
              <a:cs typeface="Times New Roman" pitchFamily="18" charset="0"/>
            </a:endParaRPr>
          </a:p>
        </p:txBody>
      </p:sp>
      <p:pic>
        <p:nvPicPr>
          <p:cNvPr id="13" name="Picture 12" descr="Linh Nha gian canh mua xuan moi"/>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191000"/>
            <a:ext cx="3714115" cy="1981200"/>
          </a:xfrm>
          <a:prstGeom prst="rect">
            <a:avLst/>
          </a:prstGeom>
          <a:noFill/>
          <a:ln>
            <a:noFill/>
          </a:ln>
        </p:spPr>
      </p:pic>
    </p:spTree>
    <p:extLst>
      <p:ext uri="{BB962C8B-B14F-4D97-AF65-F5344CB8AC3E}">
        <p14:creationId xmlns:p14="http://schemas.microsoft.com/office/powerpoint/2010/main" val="1838625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676400"/>
            <a:ext cx="5829300" cy="9541073"/>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cá </a:t>
            </a:r>
            <a:r>
              <a:rPr lang="en-US" sz="1400">
                <a:latin typeface="Times New Roman" pitchFamily="18" charset="0"/>
                <a:cs typeface="Times New Roman" pitchFamily="18" charset="0"/>
              </a:rPr>
              <a:t>kìm khô chưng với mắm tôm hấp và canh rau dền, thế mà ai cũng thấy ngon miệng. Có những đêm, giông bão ầm ầm, mặc cho mưa nguồn chớp bể, sóng biển dữ dội đánh lên tận sàn công tác, chúng tôi vẫn ôm đàn nghi ta hát vang: “Người chiến sĩ Nhà giàn, vẫn kiên cường trong bão dông. Dù gian khó không sờn lòng, hiến dâng tuổi xanh xá chi, gìn giữ đất cha ông, vẹn trọn màu Xuân sắc cờ thắm gió tung bay, súng ngang trời đứng canh...”.</a:t>
            </a:r>
          </a:p>
          <a:p>
            <a:pPr algn="just" defTabSz="457200"/>
            <a:r>
              <a:rPr lang="en-US" sz="1400" smtClean="0">
                <a:latin typeface="Times New Roman" pitchFamily="18" charset="0"/>
                <a:cs typeface="Times New Roman" pitchFamily="18" charset="0"/>
              </a:rPr>
              <a:t>	Giữa </a:t>
            </a:r>
            <a:r>
              <a:rPr lang="en-US" sz="1400">
                <a:latin typeface="Times New Roman" pitchFamily="18" charset="0"/>
                <a:cs typeface="Times New Roman" pitchFamily="18" charset="0"/>
              </a:rPr>
              <a:t>ngàn khơi Tổ quốc, những ca từ “nắng gió mặc nắng gió, lính Nhà giàn bọn tôi ở đó, giữa biển khơi vẫn xanh ngời lính nhà giàn là thế đó” như thấm vào gan ruột. Nắng có thể đốt cháy da người, bão tố cuồng phong có thể làm Nhà giàn đổ, gian khổ có thể làm cho mái đầu thêm nhiều tóc bạc, nhưng có một sức mạnh không gì lay chuyển được đó là tinh thần trụ vững nơi đầu sóng ngọn gió. Ở tận cùng Tổ quốc chồng chất khó khăn, nỗi nhớ đất liền không làm chùn bước, các chiến sĩ Nhà giàn DK1 vẫn yêu đời kiêu hãnh cống hiến sức trẻ của mình vì sự yên bình biển đảo của Tổ quốc</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Thiếu </a:t>
            </a:r>
            <a:r>
              <a:rPr lang="en-US" sz="1400">
                <a:latin typeface="Times New Roman" pitchFamily="18" charset="0"/>
                <a:cs typeface="Times New Roman" pitchFamily="18" charset="0"/>
              </a:rPr>
              <a:t>úy Trần Ngọc Xuân, chàng sĩ quan mới “bóc tem” ở Nhà giàn DK1/8 bộc bạch: “Cực khổ thế nào, tụi em vẫn vượt qua để không hổ thẹn những người đi trước. Lần đầu tiên em đón xuân trên biển, nhớ nhà là điều không tránh khỏi, nhưng thấy rất tự hào vì được thử sức trẻ của mình. Đã là người lính thì phải chấp nhận hi sinh gian khổ đúng không anh</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Cũng </a:t>
            </a:r>
            <a:r>
              <a:rPr lang="en-US" sz="1400">
                <a:latin typeface="Times New Roman" pitchFamily="18" charset="0"/>
                <a:cs typeface="Times New Roman" pitchFamily="18" charset="0"/>
              </a:rPr>
              <a:t>như anh Bí thư chi đoàn vui tính Thượng úy Lê Ngọc Chung. Anh từ biệt người vợ trẻ sau 2 tuần làm lễ cưới để ra Nhà giàn công tác. Thêm một lần Chung đón xuân trên biển, anh luôn tự hào được canh biển cho nhân dân đón Tết yên bình, dẫu nỗi nhớ người vợ trẻ đau đáu trong lòng. Chung chia sẻ: “Nhớ nhà lắm, nhất là đêm Giao thừa. Những ngày Tết mình thường thủ sẵn cần câu để câu cá cho vơi bớt nỗi nhớ nhà”.</a:t>
            </a:r>
          </a:p>
          <a:p>
            <a:pPr algn="just" defTabSz="457200"/>
            <a:r>
              <a:rPr lang="en-US" sz="1400" smtClean="0">
                <a:latin typeface="Times New Roman" pitchFamily="18" charset="0"/>
                <a:cs typeface="Times New Roman" pitchFamily="18" charset="0"/>
              </a:rPr>
              <a:t>	Còn </a:t>
            </a:r>
            <a:r>
              <a:rPr lang="en-US" sz="1400">
                <a:latin typeface="Times New Roman" pitchFamily="18" charset="0"/>
                <a:cs typeface="Times New Roman" pitchFamily="18" charset="0"/>
              </a:rPr>
              <a:t>Thiếu úy Lê Văn Chiên, chàng Chính trị viên Nhà giàn DK1/11 còn “nguyên đai nguyên kiện” lần thứ ba đón xuân trên biển cũng gởi gắm tâm tình: “Đây là năm thứ ba em đón Tết trên biển. Mỗi mùa xuân về, người lính Nhà giàn cũng có nhiều niềm vui mới. Khác với năm trước, Tết này em vui hơn, vì cô bạn gái mới ra trường luôn là điểm tựa để em yên tâm công tác. Năm nay, chúng em đã nuôi 3 con lợn, 7 con vịt để đón Tết. Ở nơi xa xôi này, ngày thường đã rất nhớ đất liền, mỗi khi xuân về, nỗi nhớ ấy lại cồn cào gấp bội. Bây giờ đời sống vật chất tinh thần ở các Nhà giàn đã được nâng lên nên đón Tết trên biển có đầy đủ rượu thịt, bánh chưng như ở đất liền, chỉ khác là không được sum vầy với gia đình trong phút Giao thừa đầu năm mới </a:t>
            </a:r>
            <a:r>
              <a:rPr lang="en-US" sz="1400" smtClean="0">
                <a:latin typeface="Times New Roman" pitchFamily="18" charset="0"/>
                <a:cs typeface="Times New Roman" pitchFamily="18" charset="0"/>
              </a:rPr>
              <a:t>”.</a:t>
            </a:r>
          </a:p>
          <a:p>
            <a:pPr algn="just" defTabSz="457200"/>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19</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GÓC NHÌN TRẺ</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4" name="TextBox 13"/>
          <p:cNvSpPr txBox="1"/>
          <p:nvPr/>
        </p:nvSpPr>
        <p:spPr>
          <a:xfrm>
            <a:off x="533400" y="10668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Lính Nhà giàn canh mùa xuân </a:t>
            </a:r>
            <a:r>
              <a:rPr lang="en-US" sz="2400" b="1" smtClean="0">
                <a:latin typeface="Times New Roman" pitchFamily="18" charset="0"/>
                <a:cs typeface="Times New Roman" pitchFamily="18" charset="0"/>
              </a:rPr>
              <a:t>mới (tiếp)</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69181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457200"/>
            <a:ext cx="5829300" cy="9756517"/>
          </a:xfrm>
          <a:prstGeom prst="rect">
            <a:avLst/>
          </a:prstGeom>
          <a:noFill/>
          <a:ln>
            <a:noFill/>
          </a:ln>
        </p:spPr>
        <p:txBody>
          <a:bodyPr wrap="square" lIns="0" tIns="0" rIns="0" bIns="914400" rtlCol="0" anchor="t" anchorCtr="0">
            <a:spAutoFit/>
          </a:bodyPr>
          <a:lstStyle/>
          <a:p>
            <a:pPr algn="ctr" defTabSz="457200"/>
            <a:r>
              <a:rPr lang="en-US" sz="1400" b="1">
                <a:latin typeface="Times New Roman" pitchFamily="18" charset="0"/>
                <a:cs typeface="Times New Roman" pitchFamily="18" charset="0"/>
              </a:rPr>
              <a:t>MỪNG ĐẢNG MỪNG XUÂN</a:t>
            </a:r>
          </a:p>
          <a:p>
            <a:pPr algn="ctr" defTabSz="457200"/>
            <a:r>
              <a:rPr lang="en-US" sz="1400" b="1">
                <a:latin typeface="Times New Roman" pitchFamily="18" charset="0"/>
                <a:cs typeface="Times New Roman" pitchFamily="18" charset="0"/>
              </a:rPr>
              <a:t>NÉT VĂN HÓA MỚI CỦA DÂN TỘC</a:t>
            </a: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thuần </a:t>
            </a:r>
            <a:r>
              <a:rPr lang="en-US" sz="1400">
                <a:latin typeface="Times New Roman" pitchFamily="18" charset="0"/>
                <a:cs typeface="Times New Roman" pitchFamily="18" charset="0"/>
              </a:rPr>
              <a:t>nông như nước ta. Theo tín ngưỡng dân gian, bắt đầu từ quan niệm “Ơn trời mưa nắng phải thì” người nông dân còn cho đây là dịp để tưởng nhớ các vị thần linh có liên quan đến nông nghiệp như thần Đất, thần Mưa, thần Sấm, thần Nước… Người nông dân cũng không quên ơn các loài vật đã cùng họ sớm hôm vất vả như trâu, bò, gia súc, gia cầm và các loại cây lương thực, thực phẩm đã nuôi sống họ. Tết Nguyên Đán, đó là Tết của gia đình, Tết của mọi nhà. </a:t>
            </a:r>
            <a:endParaRPr lang="en-US" sz="14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Người </a:t>
            </a:r>
            <a:r>
              <a:rPr lang="en-US" sz="1400">
                <a:latin typeface="Times New Roman" pitchFamily="18" charset="0"/>
                <a:cs typeface="Times New Roman" pitchFamily="18" charset="0"/>
              </a:rPr>
              <a:t>Việt Nam có phong tục hằng năm, mỗi khi năm hết, Tết đến dù làm bất cứ nghề gì, ở bất cứ nơi đâu, kể cả người xa xứ cách hàng ngàn ki-lô-mét vẫn mong được về sum họp dưới mái ấm gia đình trong ba ngày Tết, được khấn vái dưới bàn thờ tổ tiên, nhìn lại ngôi nhà, ngôi mộ, nhìn lại nơi mà một thời bàn chân bé dại đã tung tăng và mong được sống lại với những kỷ niệm đầy ắp yêu thương nơi chúng ta cất tiếng khóc chào đời. Mấy tiếng “Về quê ăn Tết” không chỉ là khái niệm đi về, mà đằng sau nó là cả một quá trình hành hương về với cội nguồn, về nơi chôn nhau cắt rốn. Không thế thì làm sao Huỳnh Văn Nghệ có cảm hứng để lưu truyền cho hậu thế hai câu thơ bất hủ “Từ thuở mang gươm đi mở cõi, ngàn năm thương nhớ đất Thăng Long”. Tết xuân là ngày đoàn tụ, mối quan hệ họ hàng làng xóm được mở rộng ra, ràng buộc lẫn nhau thành đạo lý chung cho xã hội; tình thầy trò, bè bạn cố tri, ông mai bà mối đã tác thành cho đôi lứa.. Tết cũng là dịp đúc kết mọi hoạt động liên quan đến một năm qua, chào đón một năm mới với hy vọng tốt lành cho cá nhân và cho cả cộng đồng</a:t>
            </a:r>
            <a:r>
              <a:rPr lang="en-US" sz="1400" smtClean="0">
                <a:latin typeface="Times New Roman" pitchFamily="18" charset="0"/>
                <a:cs typeface="Times New Roman" pitchFamily="18" charset="0"/>
              </a:rPr>
              <a:t>.</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1,2  </a:t>
              </a:r>
            </a:p>
            <a:p>
              <a:pPr algn="ctr"/>
              <a:r>
                <a:rPr lang="en-US" sz="800" b="1" smtClean="0"/>
                <a:t>2016</a:t>
              </a:r>
              <a:endParaRPr lang="en-US" sz="800" b="1"/>
            </a:p>
          </p:txBody>
        </p:sp>
      </p:grpSp>
      <p:pic>
        <p:nvPicPr>
          <p:cNvPr id="3074" name="Picture 2" descr="C:\Users\Administrator\Desktop\T 1.2.2016\tetquex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420224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676400"/>
            <a:ext cx="5829300" cy="8463855"/>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Còn bao </a:t>
            </a:r>
            <a:r>
              <a:rPr lang="en-US" sz="1400">
                <a:latin typeface="Times New Roman" pitchFamily="18" charset="0"/>
                <a:cs typeface="Times New Roman" pitchFamily="18" charset="0"/>
              </a:rPr>
              <a:t>chàng trai trẻ trong phút nhớ nhà, chỉ biết tâm sự với chính mình hay với sóng biển. Thế mới hiểu các anh trông đợi tin tức từ đất liền biết nhường nào. Nhiều khi cả hơn hai tháng mới có tàu thay trực. Nhận được thư người thân, lính đảo cứ truyền tay nhau đọc mà san sẻ niềm vui. Mỗi khi có đoàn ra giao lưu, các anh đều đón tiếp nồng nhiệt chân thành, để rồi bịn rịn lúc chia tay. Thời gian gặp nhau tuy ngắn ngủi, nhưng những lá thư xanh, dòng địa chỉ trao tay đã bù đắp phần nào nỗi cô đơn trong lòng họ.</a:t>
            </a:r>
          </a:p>
          <a:p>
            <a:pPr algn="just" defTabSz="457200"/>
            <a:r>
              <a:rPr lang="en-US" sz="140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en-US" sz="1200" i="1">
                <a:latin typeface="Times New Roman" pitchFamily="18" charset="0"/>
                <a:cs typeface="Times New Roman" pitchFamily="18" charset="0"/>
              </a:rPr>
              <a:t>Niềm vui của chiến sĩ khi được khách đất liền ra thăm, chúc Tết</a:t>
            </a: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Xuân </a:t>
            </a:r>
            <a:r>
              <a:rPr lang="en-US" sz="1400">
                <a:latin typeface="Times New Roman" pitchFamily="18" charset="0"/>
                <a:cs typeface="Times New Roman" pitchFamily="18" charset="0"/>
              </a:rPr>
              <a:t>Bính Thân đã về trên khắp nẻo đường góc phố làng quê. Trong khi ở đất liền rộn ràng sắm Tết, ở nơi xa nhất của biển quê hương, những người lính Nhà giàn DK1 bồng súng gác trong gió gào sương lạnh. Nhiệm vụ canh biển giữ Nhà giàn tuy rất đỗi tự hào, nhưng không kém thầm lặng hi sinh. Bởi trong trái tim của những chiến sĩ Nhà giàn DK1 đều dành tình yêu cho Tổ quốc. Họ luôn hiểu rằng, dẫu chiến tranh hay thời bình, nỗi vất vả bao giờ cũng đặt lên vai người chiến sĩ</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Xin </a:t>
            </a:r>
            <a:r>
              <a:rPr lang="en-US" sz="1400">
                <a:latin typeface="Times New Roman" pitchFamily="18" charset="0"/>
                <a:cs typeface="Times New Roman" pitchFamily="18" charset="0"/>
              </a:rPr>
              <a:t>hãy dành ít phút giây hướng về những người lính trẻ trên những Nhà giàn DK1 Vùng 2 Hải quân, nơi thềm lục địa cực Nam Tổ quốc. Để có một mùa xuân tươi đẹp như hôm nay, các anh đã giành phần lớn tuổi thanh xuân của mình trên những trạm gác tiền tiêu, canh giữ vùng biển vùng trời cho nhân dân bình yên đón Tết. </a:t>
            </a:r>
          </a:p>
          <a:p>
            <a:pPr algn="r" defTabSz="457200"/>
            <a:r>
              <a:rPr lang="en-US" sz="1400" b="1" i="1" smtClean="0">
                <a:latin typeface="Times New Roman" pitchFamily="18" charset="0"/>
                <a:cs typeface="Times New Roman" pitchFamily="18" charset="0"/>
              </a:rPr>
              <a:t>(Tuấn Cường - QĐND)</a:t>
            </a:r>
            <a:endParaRPr lang="en-US" sz="1400" b="1"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20</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GÓC NHÌN TRẺ</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4" name="TextBox 13"/>
          <p:cNvSpPr txBox="1"/>
          <p:nvPr/>
        </p:nvSpPr>
        <p:spPr>
          <a:xfrm>
            <a:off x="533400" y="10668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Lính Nhà giàn canh mùa xuân </a:t>
            </a:r>
            <a:r>
              <a:rPr lang="en-US" sz="2400" b="1" smtClean="0">
                <a:latin typeface="Times New Roman" pitchFamily="18" charset="0"/>
                <a:cs typeface="Times New Roman" pitchFamily="18" charset="0"/>
              </a:rPr>
              <a:t>mới (tiếp)</a:t>
            </a:r>
            <a:endParaRPr lang="en-US" sz="2400">
              <a:latin typeface="Times New Roman" pitchFamily="18" charset="0"/>
              <a:cs typeface="Times New Roman" pitchFamily="18" charset="0"/>
            </a:endParaRPr>
          </a:p>
        </p:txBody>
      </p:sp>
      <p:pic>
        <p:nvPicPr>
          <p:cNvPr id="12" name="Picture 11" descr="Linh Nha gian canh mua xuan moi"/>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35673"/>
            <a:ext cx="3886200" cy="2631727"/>
          </a:xfrm>
          <a:prstGeom prst="rect">
            <a:avLst/>
          </a:prstGeom>
          <a:noFill/>
          <a:ln>
            <a:noFill/>
          </a:ln>
        </p:spPr>
      </p:pic>
    </p:spTree>
    <p:extLst>
      <p:ext uri="{BB962C8B-B14F-4D97-AF65-F5344CB8AC3E}">
        <p14:creationId xmlns:p14="http://schemas.microsoft.com/office/powerpoint/2010/main" val="563269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676400"/>
            <a:ext cx="5829300" cy="8679299"/>
          </a:xfrm>
          <a:prstGeom prst="rect">
            <a:avLst/>
          </a:prstGeom>
          <a:noFill/>
          <a:ln>
            <a:noFill/>
          </a:ln>
        </p:spPr>
        <p:txBody>
          <a:bodyPr wrap="square" lIns="0" tIns="0" rIns="0" bIns="914400" rtlCol="0" anchor="t" anchorCtr="0">
            <a:spAutoFit/>
          </a:bodyPr>
          <a:lstStyle/>
          <a:p>
            <a:pPr algn="just" defTabSz="457200"/>
            <a:r>
              <a:rPr lang="en-US" sz="1400" b="1" i="1" smtClean="0">
                <a:latin typeface="Times New Roman" pitchFamily="18" charset="0"/>
                <a:cs typeface="Times New Roman" pitchFamily="18" charset="0"/>
              </a:rPr>
              <a:t>	Uống </a:t>
            </a:r>
            <a:r>
              <a:rPr lang="en-US" sz="1400" b="1" i="1">
                <a:latin typeface="Times New Roman" pitchFamily="18" charset="0"/>
                <a:cs typeface="Times New Roman" pitchFamily="18" charset="0"/>
              </a:rPr>
              <a:t>nhiều bia rượu, lười đọc sách là một trong những nguyên nhân quan trọng đưa người Việt đến với văn hóa giải trí rẻ tiền. </a:t>
            </a:r>
            <a:endParaRPr lang="en-US" sz="1400" b="1"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Những </a:t>
            </a:r>
            <a:r>
              <a:rPr lang="en-US" sz="1400">
                <a:latin typeface="Times New Roman" pitchFamily="18" charset="0"/>
                <a:cs typeface="Times New Roman" pitchFamily="18" charset="0"/>
              </a:rPr>
              <a:t>con số thống kê gây không mấy dễ chịu khi năm qua ngành văn hóa thu được 2000 tỷ đồng từ các hoạt động xuất bản với 24.000 cuốn sách, 375 loại ấn phẩm</a:t>
            </a:r>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lĩnh vực khác xem chừng ít liên quan đến sách vở là 3 tỷ lít bia được tiêu thụ nếu quy ra tiền sẽ là 66.000 tỷ đồng! gấp 33 lần tiền mua sách và có thể xem là hệ quả khi Google vừa công bố 10 từ khóa người Việt truy nhiều nhất trên công cụ tìm kiếm này đều thuộc “địa hạt” của giải trí rẻ tiền</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Người </a:t>
            </a:r>
            <a:r>
              <a:rPr lang="en-US" sz="1400">
                <a:latin typeface="Times New Roman" pitchFamily="18" charset="0"/>
                <a:cs typeface="Times New Roman" pitchFamily="18" charset="0"/>
              </a:rPr>
              <a:t>Việt chi ra 3 tỷ đô la để tiêu thụ 3 tỷ lít bia mỗi năm, nếu chia đều trên bình quân dân số mỗi người từ mới lọt lòng đến gần về thiên cổ sẽ “gánh” hơn 33 lít</a:t>
            </a:r>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con số kinh hoàng, không sai nếu xếp bia rượu vào quốc nạn, nhớ ngày xưa Bác Hồ nói thực dân Pháp đầu độc dân tộc ta bằng rượu cồn… thì nay chúng ta đã tự mua cồn đầu độc chính mình</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i="1" smtClean="0"/>
          </a:p>
          <a:p>
            <a:pPr algn="ctr" defTabSz="457200"/>
            <a:r>
              <a:rPr lang="en-US" sz="1200" i="1" smtClean="0">
                <a:latin typeface="Times New Roman" pitchFamily="18" charset="0"/>
                <a:cs typeface="Times New Roman" pitchFamily="18" charset="0"/>
              </a:rPr>
              <a:t>“</a:t>
            </a:r>
            <a:r>
              <a:rPr lang="en-US" sz="1200" i="1">
                <a:latin typeface="Times New Roman" pitchFamily="18" charset="0"/>
                <a:cs typeface="Times New Roman" pitchFamily="18" charset="0"/>
              </a:rPr>
              <a:t>Nhậu” nhiều, đọc ít và sự lên ngôi của văn hóa rẻ tiền</a:t>
            </a:r>
            <a:endParaRPr lang="en-US" sz="12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Hệ </a:t>
            </a:r>
            <a:r>
              <a:rPr lang="en-US" sz="1400">
                <a:latin typeface="Times New Roman" pitchFamily="18" charset="0"/>
                <a:cs typeface="Times New Roman" pitchFamily="18" charset="0"/>
              </a:rPr>
              <a:t>quả chúng ta là nước luôn ở tốp dẫn đầu về tai nạn giao thông trong khu vực Đông Nam Á, khi số liệu từ Ủy ban An toàn giao thông quốc gia cho thấy trong 5 năm từ 2010 - 2015 trung bình mỗi năm có gần 9.000 người chết vì tai nạn giao thông, trong đó bia rượu đóng vai trò không nhỏ. </a:t>
            </a:r>
            <a:r>
              <a:rPr lang="en-US" sz="1400" smtClean="0">
                <a:latin typeface="Times New Roman" pitchFamily="18" charset="0"/>
                <a:cs typeface="Times New Roman" pitchFamily="18" charset="0"/>
              </a:rPr>
              <a:t>Thậm </a:t>
            </a:r>
            <a:r>
              <a:rPr lang="en-US" sz="1400">
                <a:latin typeface="Times New Roman" pitchFamily="18" charset="0"/>
                <a:cs typeface="Times New Roman" pitchFamily="18" charset="0"/>
              </a:rPr>
              <a:t>chí nạn nhân tử vong vì tai nạn giao thông tại Việt Nam còn nhiều hơn lính Mỹ tử trận khi tham chiến tại Trung Đông. </a:t>
            </a:r>
            <a:r>
              <a:rPr lang="en-US" sz="1400" smtClean="0">
                <a:latin typeface="Times New Roman" pitchFamily="18" charset="0"/>
                <a:cs typeface="Times New Roman" pitchFamily="18" charset="0"/>
              </a:rPr>
              <a:t>Cứ </a:t>
            </a:r>
            <a:r>
              <a:rPr lang="en-US" sz="1400">
                <a:latin typeface="Times New Roman" pitchFamily="18" charset="0"/>
                <a:cs typeface="Times New Roman" pitchFamily="18" charset="0"/>
              </a:rPr>
              <a:t>đâu trên đất nước Việt Nam này cũng dễ dàng bắt gặp cảnh chén chú chén anh, nhậu từ trong nhà ra đến ngoài ngõ, bất kể đầu tuần hay cuối tuần các quán nhậu đều đông kín mít, đa phần là giới trẻ</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Bạn </a:t>
            </a:r>
            <a:r>
              <a:rPr lang="en-US" sz="1400">
                <a:latin typeface="Times New Roman" pitchFamily="18" charset="0"/>
                <a:cs typeface="Times New Roman" pitchFamily="18" charset="0"/>
              </a:rPr>
              <a:t>bè lâu ngày gặp nhau tay bắt mặt mừng: nhậu, ma chay, cưới hỏi, giỗ chạp: nhậu, có chuyện vui: nhậu, gặp chuyện buồn: nhậu, hết giờ làm việc đồng nghiệp cùng nhau thư giãn: nhậu, ra ngoài đi công tác rồi “giao lưu”, “kết nghĩa": nhậu, có khách đến nhà: nhậu…bình thường không làm gì </a:t>
            </a:r>
            <a:r>
              <a:rPr lang="en-US" sz="1400" smtClean="0">
                <a:latin typeface="Times New Roman" pitchFamily="18" charset="0"/>
                <a:cs typeface="Times New Roman" pitchFamily="18" charset="0"/>
              </a:rPr>
              <a:t>cũng…nhậu.</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21</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GÓC NHÌN TRẺ</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4" name="TextBox 13"/>
          <p:cNvSpPr txBox="1"/>
          <p:nvPr/>
        </p:nvSpPr>
        <p:spPr>
          <a:xfrm>
            <a:off x="523256" y="1076235"/>
            <a:ext cx="5829300" cy="1200329"/>
          </a:xfrm>
          <a:prstGeom prst="rect">
            <a:avLst/>
          </a:prstGeom>
          <a:noFill/>
          <a:ln>
            <a:noFill/>
          </a:ln>
        </p:spPr>
        <p:txBody>
          <a:bodyPr wrap="square" lIns="0" tIns="0" rIns="0" bIns="914400" rtlCol="0" anchor="t" anchorCtr="0">
            <a:spAutoFit/>
          </a:bodyPr>
          <a:lstStyle/>
          <a:p>
            <a:pPr algn="ctr"/>
            <a:r>
              <a:rPr lang="en-US" b="1">
                <a:latin typeface="Times New Roman" pitchFamily="18" charset="0"/>
                <a:cs typeface="Times New Roman" pitchFamily="18" charset="0"/>
              </a:rPr>
              <a:t>“Nhậu” nhiều, đọc ít và sự lên ngôi của văn hóa rẻ tiền</a:t>
            </a:r>
            <a:endParaRPr lang="en-US">
              <a:latin typeface="Times New Roman" pitchFamily="18" charset="0"/>
              <a:cs typeface="Times New Roman" pitchFamily="18" charset="0"/>
            </a:endParaRPr>
          </a:p>
        </p:txBody>
      </p:sp>
      <p:pic>
        <p:nvPicPr>
          <p:cNvPr id="18" name="Picture 17" descr="http://img.giaoduc.net.vn/w500/Uploaded/thuylinh/2016_01_03/4.jpg">
            <a:hlinkClick r:id="rId7" tooltip="&quot;“Nhậu” nhiều, đọc ít và sự lên ngôi của văn hóa rẻ tiền&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766945"/>
            <a:ext cx="4763135" cy="1557655"/>
          </a:xfrm>
          <a:prstGeom prst="rect">
            <a:avLst/>
          </a:prstGeom>
          <a:noFill/>
          <a:ln>
            <a:noFill/>
          </a:ln>
        </p:spPr>
      </p:pic>
    </p:spTree>
    <p:extLst>
      <p:ext uri="{BB962C8B-B14F-4D97-AF65-F5344CB8AC3E}">
        <p14:creationId xmlns:p14="http://schemas.microsoft.com/office/powerpoint/2010/main" val="531829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371600"/>
            <a:ext cx="5829300" cy="8894743"/>
          </a:xfrm>
          <a:prstGeom prst="rect">
            <a:avLst/>
          </a:prstGeom>
          <a:noFill/>
          <a:ln>
            <a:noFill/>
          </a:ln>
        </p:spPr>
        <p:txBody>
          <a:bodyPr wrap="square" lIns="0" tIns="0" rIns="0" bIns="914400" rtlCol="0" anchor="t" anchorCtr="0">
            <a:spAutoFit/>
          </a:bodyPr>
          <a:lstStyle/>
          <a:p>
            <a:pPr algn="just" defTabSz="457200"/>
            <a:r>
              <a:rPr lang="en-US" sz="1400" b="1" u="sng" smtClean="0">
                <a:latin typeface="Times New Roman" pitchFamily="18" charset="0"/>
                <a:cs typeface="Times New Roman" pitchFamily="18" charset="0"/>
                <a:hlinkClick r:id="rId3"/>
              </a:rPr>
              <a:t>“Đọc sách để không lạc hậu”</a:t>
            </a:r>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Dân </a:t>
            </a:r>
            <a:r>
              <a:rPr lang="en-US" sz="1400">
                <a:latin typeface="Times New Roman" pitchFamily="18" charset="0"/>
                <a:cs typeface="Times New Roman" pitchFamily="18" charset="0"/>
              </a:rPr>
              <a:t>ta có thừa tiền để uống bia nhưng lại dè dặt “tiết kiệm” hơn trong việc đầu tư cho phát triển tri thức khi con số do Cục xuất bản in và phát hành công bố mới đây số tiền thu được từ bán sách trong năm qua chỉ bằng…1/33 so với tiền uống bia! 2000 tỷ đồng không hơn</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Có </a:t>
            </a:r>
            <a:r>
              <a:rPr lang="en-US" sz="1400">
                <a:latin typeface="Times New Roman" pitchFamily="18" charset="0"/>
                <a:cs typeface="Times New Roman" pitchFamily="18" charset="0"/>
              </a:rPr>
              <a:t>gần 30 triệu người dân chưa bao giờ biết sách là gì, 44% dân số thỉnh thoảng đọc, coi như không bởi vì đọc sách không thể nào làm bạn với …cưỡi ngựa xem hoa! </a:t>
            </a:r>
            <a:r>
              <a:rPr lang="en-US" sz="1400" smtClean="0">
                <a:latin typeface="Times New Roman" pitchFamily="18" charset="0"/>
                <a:cs typeface="Times New Roman" pitchFamily="18" charset="0"/>
              </a:rPr>
              <a:t>Người </a:t>
            </a:r>
            <a:r>
              <a:rPr lang="en-US" sz="1400">
                <a:latin typeface="Times New Roman" pitchFamily="18" charset="0"/>
                <a:cs typeface="Times New Roman" pitchFamily="18" charset="0"/>
              </a:rPr>
              <a:t>Việt chỉ đọc 0,8 cuốn sách/năm, thấp hơn nhiều so với các nước trong khu vực</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Nghịch </a:t>
            </a:r>
            <a:r>
              <a:rPr lang="en-US" sz="1400">
                <a:latin typeface="Times New Roman" pitchFamily="18" charset="0"/>
                <a:cs typeface="Times New Roman" pitchFamily="18" charset="0"/>
              </a:rPr>
              <a:t>lý thay, một đất nước có 480 trường đại học, hàng trăm viện nghiên cứu, tỷ lệ sinh viên trên dân cao ngất ngưỡng nhưng tại sao tỷ lệ đọc sách lại thấp đến vậy? </a:t>
            </a:r>
            <a:r>
              <a:rPr lang="en-US" sz="1400" smtClean="0">
                <a:latin typeface="Times New Roman" pitchFamily="18" charset="0"/>
                <a:cs typeface="Times New Roman" pitchFamily="18" charset="0"/>
              </a:rPr>
              <a:t>Những </a:t>
            </a:r>
            <a:r>
              <a:rPr lang="en-US" sz="1400">
                <a:latin typeface="Times New Roman" pitchFamily="18" charset="0"/>
                <a:cs typeface="Times New Roman" pitchFamily="18" charset="0"/>
              </a:rPr>
              <a:t>con số trên đã trả lời vì sao sinh viên Việt Nam thiếu kiến thức, vì sao những tấm bằng cử nhân ngày càng kém giá trị và vì sao bạo lực ngày càng tăng trong khi đạo đức luân thường xuống cấp nghiêm </a:t>
            </a:r>
            <a:r>
              <a:rPr lang="en-US" sz="1400" smtClean="0">
                <a:latin typeface="Times New Roman" pitchFamily="18" charset="0"/>
                <a:cs typeface="Times New Roman" pitchFamily="18" charset="0"/>
              </a:rPr>
              <a:t>trọng…Những </a:t>
            </a:r>
            <a:r>
              <a:rPr lang="en-US" sz="1400">
                <a:latin typeface="Times New Roman" pitchFamily="18" charset="0"/>
                <a:cs typeface="Times New Roman" pitchFamily="18" charset="0"/>
              </a:rPr>
              <a:t>thảm án liên tục xảy ra, con người cư xử với nhau ngày càng tàn bạo có một phần nguyên nhân từ việc uống nhiều bia rượu và thiếu đọc sách, không thể nào tiếp cận được với tri thức của nhân loại nếu không coi sách là cánh cửa buộc phải bước qua, rồi đây giới trẻ sẽ hội nhập và phát triển như thế nào nếu thiếu nền tảng tri thức cơ bản từ sách. </a:t>
            </a:r>
          </a:p>
          <a:p>
            <a:pPr algn="just" defTabSz="457200"/>
            <a:r>
              <a:rPr lang="en-US" sz="1400" b="1" u="sng" smtClean="0">
                <a:latin typeface="Times New Roman" pitchFamily="18" charset="0"/>
                <a:cs typeface="Times New Roman" pitchFamily="18" charset="0"/>
                <a:hlinkClick r:id="rId4"/>
              </a:rPr>
              <a:t>Con </a:t>
            </a:r>
            <a:r>
              <a:rPr lang="en-US" sz="1400" b="1" u="sng">
                <a:latin typeface="Times New Roman" pitchFamily="18" charset="0"/>
                <a:cs typeface="Times New Roman" pitchFamily="18" charset="0"/>
                <a:hlinkClick r:id="rId4"/>
              </a:rPr>
              <a:t>chúng ta đang đọc gì?</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Văn </a:t>
            </a:r>
            <a:r>
              <a:rPr lang="en-US" sz="1400">
                <a:latin typeface="Times New Roman" pitchFamily="18" charset="0"/>
                <a:cs typeface="Times New Roman" pitchFamily="18" charset="0"/>
              </a:rPr>
              <a:t>hóa đọc được hình thành và nuôi dưỡng tốt nhất trong những năm tháng đầu đời của trẻ nhưng môi trường gia đình mà vai trò của các bà mẹ xem như mờ nhạt</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Uống </a:t>
            </a:r>
            <a:r>
              <a:rPr lang="en-US" sz="1400">
                <a:latin typeface="Times New Roman" pitchFamily="18" charset="0"/>
                <a:cs typeface="Times New Roman" pitchFamily="18" charset="0"/>
              </a:rPr>
              <a:t>nhiều bia rượu, lười đọc sách là một trong những nguyên nhân quan trọng đưa người Việt đến với văn hóa giải trí rẻ tiền. </a:t>
            </a:r>
            <a:r>
              <a:rPr lang="en-US" sz="1400" smtClean="0">
                <a:latin typeface="Times New Roman" pitchFamily="18" charset="0"/>
                <a:cs typeface="Times New Roman" pitchFamily="18" charset="0"/>
              </a:rPr>
              <a:t>Bởi </a:t>
            </a:r>
            <a:r>
              <a:rPr lang="en-US" sz="1400">
                <a:latin typeface="Times New Roman" pitchFamily="18" charset="0"/>
                <a:cs typeface="Times New Roman" pitchFamily="18" charset="0"/>
              </a:rPr>
              <a:t>không một ai có thể đọc được sách sau khi đã chếnh choáng men rượu và càng không thể hấp thụ được văn hóa nghệ thuật đích thực khi tâm hồn và thị hiếu đã bị đầu độc theo nghĩa đen</a:t>
            </a:r>
            <a:r>
              <a:rPr lang="en-US" sz="1400" smtClean="0">
                <a:latin typeface="Times New Roman" pitchFamily="18" charset="0"/>
                <a:cs typeface="Times New Roman" pitchFamily="18" charset="0"/>
              </a:rPr>
              <a:t>. Phải </a:t>
            </a:r>
            <a:r>
              <a:rPr lang="en-US" sz="1400">
                <a:latin typeface="Times New Roman" pitchFamily="18" charset="0"/>
                <a:cs typeface="Times New Roman" pitchFamily="18" charset="0"/>
              </a:rPr>
              <a:t>là nói văn hóa giải trí rẻ tiền là bởi những gì người Việt kiếm tìm trên mạng trong một năm qua đều thuộc về những ca khúc giải trí mì ăn liền như “</a:t>
            </a:r>
            <a:r>
              <a:rPr lang="en-US" sz="1400" i="1">
                <a:latin typeface="Times New Roman" pitchFamily="18" charset="0"/>
                <a:cs typeface="Times New Roman" pitchFamily="18" charset="0"/>
              </a:rPr>
              <a:t>vợ người ta”, “không phải dạng vừa đâu”, “khuôn mặt đáng thương</a:t>
            </a:r>
            <a:r>
              <a:rPr lang="en-US" sz="1400">
                <a:latin typeface="Times New Roman" pitchFamily="18" charset="0"/>
                <a:cs typeface="Times New Roman" pitchFamily="18" charset="0"/>
              </a:rPr>
              <a:t>” và những bộ phim dài dằng dặc, phim bạo lực…thiếu vắng bóng dáng của nghệ thuật đích thực</a:t>
            </a:r>
            <a:r>
              <a:rPr lang="en-US" sz="1400" smtClean="0">
                <a:latin typeface="Times New Roman" pitchFamily="18" charset="0"/>
                <a:cs typeface="Times New Roman" pitchFamily="18" charset="0"/>
              </a:rPr>
              <a:t>. Đất </a:t>
            </a:r>
            <a:r>
              <a:rPr lang="en-US" sz="1400">
                <a:latin typeface="Times New Roman" pitchFamily="18" charset="0"/>
                <a:cs typeface="Times New Roman" pitchFamily="18" charset="0"/>
              </a:rPr>
              <a:t>nước đã tụt hậu nhiều mặt so với Lào, Campuchia, Myanmar, đó là sự thật chứ không còn là nguy cơ như những năm trước đây, tương lai đất nước có sánh vai được với các cường quốc năm châu hay không là phụ thuộc vào giới trẻ, đất nước cần sự tỉnh táo và trí tuệ của những người trẻ, hãy giảm rượu bia và phát động phong trào đọc sách ngay hôm nay nếu không muốn mãi tụt hậu.</a:t>
            </a:r>
          </a:p>
          <a:p>
            <a:pPr algn="r" defTabSz="457200"/>
            <a:r>
              <a:rPr lang="en-US" sz="1400" b="1" i="1" smtClean="0">
                <a:latin typeface="Times New Roman" pitchFamily="18" charset="0"/>
                <a:cs typeface="Times New Roman" pitchFamily="18" charset="0"/>
              </a:rPr>
              <a:t>(Ths</a:t>
            </a:r>
            <a:r>
              <a:rPr lang="en-US" sz="1400" b="1" i="1">
                <a:latin typeface="Times New Roman" pitchFamily="18" charset="0"/>
                <a:cs typeface="Times New Roman" pitchFamily="18" charset="0"/>
              </a:rPr>
              <a:t>. Trương Khắc </a:t>
            </a:r>
            <a:r>
              <a:rPr lang="en-US" sz="1400" b="1" i="1" smtClean="0">
                <a:latin typeface="Times New Roman" pitchFamily="18" charset="0"/>
                <a:cs typeface="Times New Roman" pitchFamily="18" charset="0"/>
              </a:rPr>
              <a:t>Trà - GDTĐ)</a:t>
            </a:r>
            <a:endParaRPr lang="en-US" sz="1400" b="1"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22</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GÓC NHÌN TRẺ</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4" name="TextBox 13"/>
          <p:cNvSpPr txBox="1"/>
          <p:nvPr/>
        </p:nvSpPr>
        <p:spPr>
          <a:xfrm>
            <a:off x="523256" y="914400"/>
            <a:ext cx="5829300" cy="1200329"/>
          </a:xfrm>
          <a:prstGeom prst="rect">
            <a:avLst/>
          </a:prstGeom>
          <a:noFill/>
          <a:ln>
            <a:noFill/>
          </a:ln>
        </p:spPr>
        <p:txBody>
          <a:bodyPr wrap="square" lIns="0" tIns="0" rIns="0" bIns="914400" rtlCol="0" anchor="t" anchorCtr="0">
            <a:spAutoFit/>
          </a:bodyPr>
          <a:lstStyle/>
          <a:p>
            <a:pPr algn="ctr"/>
            <a:r>
              <a:rPr lang="en-US" b="1">
                <a:latin typeface="Times New Roman" pitchFamily="18" charset="0"/>
                <a:cs typeface="Times New Roman" pitchFamily="18" charset="0"/>
              </a:rPr>
              <a:t>“Nhậu” nhiều, đọc ít và sự lên ngôi của văn hóa rẻ tiền</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17152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457200"/>
            <a:ext cx="5829300" cy="9756517"/>
          </a:xfrm>
          <a:prstGeom prst="rect">
            <a:avLst/>
          </a:prstGeom>
          <a:noFill/>
          <a:ln>
            <a:noFill/>
          </a:ln>
        </p:spPr>
        <p:txBody>
          <a:bodyPr wrap="square" lIns="0" tIns="0" rIns="0" bIns="914400" rtlCol="0" anchor="t" anchorCtr="0">
            <a:spAutoFit/>
          </a:bodyPr>
          <a:lstStyle/>
          <a:p>
            <a:pPr algn="ctr" defTabSz="457200"/>
            <a:r>
              <a:rPr lang="en-US" sz="1400" b="1">
                <a:latin typeface="Times New Roman" pitchFamily="18" charset="0"/>
                <a:cs typeface="Times New Roman" pitchFamily="18" charset="0"/>
              </a:rPr>
              <a:t>MỪNG ĐẢNG MỪNG XUÂN</a:t>
            </a:r>
          </a:p>
          <a:p>
            <a:pPr algn="ctr" defTabSz="457200"/>
            <a:r>
              <a:rPr lang="en-US" sz="1400" b="1">
                <a:latin typeface="Times New Roman" pitchFamily="18" charset="0"/>
                <a:cs typeface="Times New Roman" pitchFamily="18" charset="0"/>
              </a:rPr>
              <a:t>NÉT VĂN HÓA MỚI CỦA DÂN TỘC</a:t>
            </a: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ý nghĩa tạo không khí vui tươi đón Tết cổ truyền cho nhân dân nhiều hoạt động sôi nổi mừng Đảng, mừng Xuân đã diễn ra trong nhiều năm nay thu hút sự quan tâm đặc biệt của người dân. Mọi người nô nức chờ đón cá các hoạt động văn hóa, văn nghệ của các cơ quan đoàn thể trên địa bàn sinh sống. Một nét văn hóa mới là Hội báo Xuân được tổ chức hàng năm nhằm giới thiệu văn hóa con người Việt Nam và sự đi lên của đất nước trong giai đoạn CNH&amp;HĐH, bên cạnh đó còn có các triển lãm ảnh nghệ thuật chủ đề quê hương đất nước được triển khai sâu rộng. Cùng với các hoạt động sôi nổi do tỉnh tổ chức, ở từng địa phương có nhiều chương trình vui Xuân phong phú phục vụ đời sống tinh thần của nhân dân cũng như là một ngày hội lớn của mọi người. </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Hoạt động văn hóa mừng Đảng, mừng xuân là hoạt động nhằm nâng cao với đời sống tinh thần cho cán bộ công chức, viên chức, nhân dân sau một năm lao động vất vả, tạo ra bầu không khí vui tươi phấn khởi, mừng ngày Tết cổ truyền của dân tộc ta. Hoạt động văn hóa nhằm giới thiệu các hình ảnh về thành tựu kinh tế, chính trị, văn hóa đất nước. Đặc biệt, trong những năm gần đây nét văn hóa cổ truyền về thư pháp được khôi phục được giới trẻ đặc biệt quan tâm. Thông qua các hoạt động văn hóa mừng Đảng mừng xuân, mừng đất nước đổi </a:t>
            </a:r>
            <a:r>
              <a:rPr lang="en-US" sz="1400" smtClean="0">
                <a:latin typeface="Times New Roman" pitchFamily="18" charset="0"/>
                <a:cs typeface="Times New Roman" pitchFamily="18" charset="0"/>
              </a:rPr>
              <a:t>mới </a:t>
            </a:r>
            <a:r>
              <a:rPr lang="en-US" sz="1400">
                <a:latin typeface="Times New Roman" pitchFamily="18" charset="0"/>
                <a:cs typeface="Times New Roman" pitchFamily="18" charset="0"/>
              </a:rPr>
              <a:t>nhằm khơi dậy lòng tự hào dân tộc của nhân dân đối với quê hương đất nước để qua đó phát huy sức mạnh đại đoàn kết dân tộc, tin tưởng vào sự lãnh đạo của Đảng và Nhà nước.</a:t>
            </a: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Tết </a:t>
            </a:r>
            <a:r>
              <a:rPr lang="en-US" sz="1400">
                <a:latin typeface="Times New Roman" pitchFamily="18" charset="0"/>
                <a:cs typeface="Times New Roman" pitchFamily="18" charset="0"/>
              </a:rPr>
              <a:t>Nguyên Đán là lễ hội truyền thống mang tính toàn dân. Vì vậy vào những ngày cuối năm, mọi hoạt động đều hướng vào Tết, chuẩn bị cho Tết. Các ngành, các cấp đều có kế hoạch cho ngày hội đặc biệt này. Mừng năm mới đồng thời với các hoạt động mừng Đảng, mừng Xuân là nét văn hóa mới của dân tộc trong thời đại ngày nay!</a:t>
            </a:r>
          </a:p>
          <a:p>
            <a:pPr algn="r" defTabSz="457200"/>
            <a:r>
              <a:rPr lang="en-US" sz="1400" b="1" i="1" smtClean="0">
                <a:latin typeface="Times New Roman" pitchFamily="18" charset="0"/>
                <a:cs typeface="Times New Roman" pitchFamily="18" charset="0"/>
              </a:rPr>
              <a:t>(Thiên Hương - QĐND)</a:t>
            </a:r>
            <a:endParaRPr lang="en-US" sz="1400" i="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1,2  </a:t>
              </a:r>
            </a:p>
            <a:p>
              <a:pPr algn="ctr"/>
              <a:r>
                <a:rPr lang="en-US" sz="800" b="1" smtClean="0"/>
                <a:t>2016</a:t>
              </a:r>
              <a:endParaRPr lang="en-US" sz="800" b="1"/>
            </a:p>
          </p:txBody>
        </p:sp>
      </p:grpSp>
      <p:pic>
        <p:nvPicPr>
          <p:cNvPr id="2050" name="Picture 2" descr="C:\Users\Administrator\Desktop\T 1.2.2016\tet_co_truyen_Giap_Ngo_20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295540"/>
            <a:ext cx="3405912" cy="226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3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990600"/>
            <a:ext cx="5829300" cy="9787295"/>
          </a:xfrm>
          <a:prstGeom prst="rect">
            <a:avLst/>
          </a:prstGeom>
          <a:noFill/>
          <a:ln>
            <a:noFill/>
          </a:ln>
        </p:spPr>
        <p:txBody>
          <a:bodyPr wrap="square" lIns="0" tIns="0" rIns="0" bIns="914400" rtlCol="0" anchor="t" anchorCtr="0">
            <a:spAutoFit/>
          </a:bodyPr>
          <a:lstStyle/>
          <a:p>
            <a:pPr algn="ctr" defTabSz="457200"/>
            <a:r>
              <a:rPr lang="en-US" b="1" smtClean="0">
                <a:latin typeface="Times New Roman" pitchFamily="18" charset="0"/>
                <a:cs typeface="Times New Roman" pitchFamily="18" charset="0"/>
              </a:rPr>
              <a:t>Bác Hồ luôn chăm lo cho mọi người khi Xuân về, Tết đến</a:t>
            </a:r>
          </a:p>
          <a:p>
            <a:pPr algn="just" defTabSz="457200"/>
            <a:endParaRPr lang="en-US" b="1"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độ Xuân về, chúng ta lại bồi hồi nhớ lời Bác Hồ “Chào Xuân</a:t>
            </a:r>
            <a:r>
              <a:rPr lang="en-US" sz="1400" smtClean="0">
                <a:latin typeface="Times New Roman" pitchFamily="18" charset="0"/>
                <a:cs typeface="Times New Roman" pitchFamily="18" charset="0"/>
              </a:rPr>
              <a:t>”:</a:t>
            </a:r>
          </a:p>
          <a:p>
            <a:pPr algn="ctr" defTabSz="457200"/>
            <a:r>
              <a:rPr lang="en-US" sz="1400" i="1">
                <a:latin typeface="Times New Roman" pitchFamily="18" charset="0"/>
                <a:cs typeface="Times New Roman" pitchFamily="18" charset="0"/>
              </a:rPr>
              <a:t>“Năm cũ lịch cũ vừa </a:t>
            </a:r>
            <a:r>
              <a:rPr lang="en-US" sz="1400" i="1" smtClean="0">
                <a:latin typeface="Times New Roman" pitchFamily="18" charset="0"/>
                <a:cs typeface="Times New Roman" pitchFamily="18" charset="0"/>
              </a:rPr>
              <a:t>qua</a:t>
            </a:r>
          </a:p>
          <a:p>
            <a:pPr algn="ctr" defTabSz="457200"/>
            <a:r>
              <a:rPr lang="en-US" sz="1400" i="1" smtClean="0">
                <a:latin typeface="Times New Roman" pitchFamily="18" charset="0"/>
                <a:cs typeface="Times New Roman" pitchFamily="18" charset="0"/>
              </a:rPr>
              <a:t>Năm </a:t>
            </a:r>
            <a:r>
              <a:rPr lang="en-US" sz="1400" i="1">
                <a:latin typeface="Times New Roman" pitchFamily="18" charset="0"/>
                <a:cs typeface="Times New Roman" pitchFamily="18" charset="0"/>
              </a:rPr>
              <a:t>mới lịch mới lại tới</a:t>
            </a:r>
            <a:r>
              <a:rPr lang="en-US" sz="1400" i="1" smtClean="0">
                <a:latin typeface="Times New Roman" pitchFamily="18" charset="0"/>
                <a:cs typeface="Times New Roman" pitchFamily="18" charset="0"/>
              </a:rPr>
              <a:t>”</a:t>
            </a: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8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Xuân 28/1/1941 (Xuân Tân Tỵ), Đất nước đón một Người con của dân tộc, Đảng đón người sáng lập ra mình, trước đó 30 năm Người đi tìm chân lý để về giúp đồng bào. Bác trở về, Đảng có người trực tiếp giao dục, rèn luyện, dẫn lối đưa đường, nên 15 tuổi làm cuộc Cách mạng Tháng Tám năm 1945 - mở ra kỷ nguyên mới cho dân tộc Việt Nam và đặt cơ sở cho những thắng lợi vẻ vang về sau của Cách mạng Việt Nam; 45 tuổi thống nhất được giang sơn, đưa giang sơn về một mối chung sức, đồng lòng xây dựng Việt Nam đàng hoàng, to đẹp; 56 tuổi làm cuộc đổi mới để tạo đà cho Việt Nam ta phát triển mạnh trong thế kỷ 21</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Hơn </a:t>
            </a:r>
            <a:r>
              <a:rPr lang="en-US" sz="1400">
                <a:latin typeface="Times New Roman" pitchFamily="18" charset="0"/>
                <a:cs typeface="Times New Roman" pitchFamily="18" charset="0"/>
              </a:rPr>
              <a:t>4 năm sau kể từ ngày Xuân Tân Tỵ - ngày Bác Hồ đặt chân về giữa lòng Tổ quốc thân yêu, ngày 2/9/1945, sơn hà của Tổ quốc đã được thu về một mối, từ Lạng Sơn đến mũi Cà Mau. Bác Hồ trở thành vị Chủ tịch đầu tiên của nước Việt Nam Dân chủ Cộng hòa. Xuân độc lập đầu tiên, Xuân Bính Tuất năm 1946, đúng giờ giao thừa, khi Đài Tiếng nói Việt Nam truyền đi khắp đất nước lời chúc mừng năm mới của Bác Hồ, thì chính Người lại đang vui Xuân cùng nhân dân yêu quý của mình tại Đền Ngọc Sơn, trong vai một cụ già theo cháu đi hái lộc. Lần đầu tiên nhân dân Hà Nội, nhân dân cả nước, được hưởng một mùa Xuân mới mẻ, giao thừa được nghe Bác Hồ đọc Thơ chúc Tết. Và, cũng bắt đầu từ đây vào ngày cuối cùng của năm cũ, ai nấy đều mong phút giao thừa đến để được nghe Thơ chúc Tết của Bác Hồ - những vần thơ rung động mọi trái tim, mang đậm tình cảm sắc thái của dân tộc và nhân loại. Và trong giờ phút giao thừa đó, Bác Hồ biết rất rõ rằng mọi người lắng nghe Bác đọc Thơ với tất cả tâm hồn mình, hình như Bác đang nói với mình.</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4</a:t>
              </a:r>
              <a:endParaRPr lang="en-US" sz="1300" b="1" smtClean="0"/>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3039094"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1" name="Picture 10" descr="4-bac-ho-cham-lo-cho-dan"/>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209800"/>
            <a:ext cx="3285093" cy="2133600"/>
          </a:xfrm>
          <a:prstGeom prst="rect">
            <a:avLst/>
          </a:prstGeom>
          <a:noFill/>
          <a:ln>
            <a:noFill/>
          </a:ln>
        </p:spPr>
      </p:pic>
    </p:spTree>
    <p:extLst>
      <p:ext uri="{BB962C8B-B14F-4D97-AF65-F5344CB8AC3E}">
        <p14:creationId xmlns:p14="http://schemas.microsoft.com/office/powerpoint/2010/main" val="2677274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990600"/>
            <a:ext cx="5829300" cy="9110186"/>
          </a:xfrm>
          <a:prstGeom prst="rect">
            <a:avLst/>
          </a:prstGeom>
          <a:noFill/>
          <a:ln>
            <a:noFill/>
          </a:ln>
        </p:spPr>
        <p:txBody>
          <a:bodyPr wrap="square" lIns="0" tIns="0" rIns="0" bIns="914400" rtlCol="0" anchor="t" anchorCtr="0">
            <a:spAutoFit/>
          </a:bodyPr>
          <a:lstStyle/>
          <a:p>
            <a:pPr algn="ctr" defTabSz="457200"/>
            <a:r>
              <a:rPr lang="en-US" b="1" smtClean="0">
                <a:latin typeface="Times New Roman" pitchFamily="18" charset="0"/>
                <a:cs typeface="Times New Roman" pitchFamily="18" charset="0"/>
              </a:rPr>
              <a:t>Bác Hồ luôn chăm lo cho mọi người khi Xuân về, Tết đến</a:t>
            </a:r>
          </a:p>
          <a:p>
            <a:pPr algn="just" defTabSz="457200"/>
            <a:endParaRPr lang="en-US" sz="1400" b="1"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Kể </a:t>
            </a:r>
            <a:r>
              <a:rPr lang="en-US" sz="1400">
                <a:latin typeface="Times New Roman" pitchFamily="18" charset="0"/>
                <a:cs typeface="Times New Roman" pitchFamily="18" charset="0"/>
              </a:rPr>
              <a:t>từ mùa Xuân độc lập đầu tiên đó, suốt 24 năm làm Chủ tịch nước, nỗi lần Tết đến, Xuân về Bác mong cho đất nước càng ngày càng Xuân bằng việc làm thiết thực kêu gọi mọi người thực hiện “Tết trồng cây”. “Tết trồng cây”  là công việc mà Bác Hồ đã kêu gọi toàn dân từ tháng 11/1959, tưởng như rất bình thường nhưng cùng với thời gian chúng ta càng thấy ở đó những ý nghĩa sâu xa bắt nguồn từ truyền thống lâu đời của dân tộc cũng như những ý tưởng đi trước thời đại trong việc giữ gìn môi trường thiên nhiên.</a:t>
            </a:r>
          </a:p>
          <a:p>
            <a:pPr algn="just" defTabSz="457200"/>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Tết trồng cây” đưa đến cho mỗi người, mỗi gia đình việc làm, niềm vui trong tình cảm truyền thống Việt Nam đón Tết cổ truyền dân tộc “vui Tết trồng cây, nơi nơi phấn khởi, người người thi đua”. “Mùa Xuân là Tết trồng cây”, chính là loài người lợi dụng cái luật tự nhiên của tạo hóa để làm sôi động cuộc sống của tạo hóa, của con người, cho nên “Tết trồng cây mùa Xuân thì trời vui, đất vui, người càng vui”...</a:t>
            </a:r>
          </a:p>
          <a:p>
            <a:pPr algn="just" defTabSz="457200"/>
            <a:r>
              <a:rPr lang="en-US" sz="1400" smtClean="0">
                <a:latin typeface="Times New Roman" pitchFamily="18" charset="0"/>
                <a:cs typeface="Times New Roman" pitchFamily="18" charset="0"/>
              </a:rPr>
              <a:t>	Điều </a:t>
            </a:r>
            <a:r>
              <a:rPr lang="en-US" sz="1400">
                <a:latin typeface="Times New Roman" pitchFamily="18" charset="0"/>
                <a:cs typeface="Times New Roman" pitchFamily="18" charset="0"/>
              </a:rPr>
              <a:t>Bác dạy ta Tết trồng cây là vậy, việc Bác làm để nêu gương sáng là Tết năm 1960 - Tết mừng Đảng ta 30 tuổi trẻ, mừng Nhà nước ta 15 Xuân xanh, Bác Hồ đi trồng cây tại Công viên Hồ Bảy mẫu (nay là Công viên Thống Nhất). Bắt đầu từ bấy đến nay và mãi mãi về sau, Bác Hồ cho chúng ta những mùa Xuân có ý nghĩa nhân văn: Cứ ngày Tết đến, đất nước, nhân dân lại nô nức Tết trồng cây mừng Đảng, mừng Xuân, mừng Đất nước; và để đền ơn trả nghĩa công lao Bác Hồ đã cho ta “mùa Xuân là Tết trồng cây, làm cho đất nước càng ngày càng Xuân”.</a:t>
            </a:r>
          </a:p>
          <a:p>
            <a:pPr algn="just" defTabSz="457200"/>
            <a:r>
              <a:rPr lang="en-US" sz="1400" smtClean="0">
                <a:latin typeface="Times New Roman" pitchFamily="18" charset="0"/>
                <a:cs typeface="Times New Roman" pitchFamily="18" charset="0"/>
              </a:rPr>
              <a:t>	Suốt </a:t>
            </a:r>
            <a:r>
              <a:rPr lang="en-US" sz="1400">
                <a:latin typeface="Times New Roman" pitchFamily="18" charset="0"/>
                <a:cs typeface="Times New Roman" pitchFamily="18" charset="0"/>
              </a:rPr>
              <a:t>24 năm làm Chủ tịch nước, mỗi lần Tết đến, Xuân về Bác Hồ lại nghĩ đến dân, lo sao cho dân có một mùa Xuân ấm no, hạnh phúc. Thường thì trước Tết 3 tháng Bác đã nhắc các cơ quan, các ngành chuẩn bị Tết cho dân. Riêng Bác cũng tự mình chuẩn bị sớm: Tìm ý thơ cho bài Thơ mừng năm mới; Soạn thảo bài viết “Tết trồng cây”; và cuối cùng là một chương trình đi thăm dân không thể thiếu đối với Bác - Một chương trình riêng mà chỉ có Bác và các đồng chí cảnh vệ biết.</a:t>
            </a:r>
          </a:p>
          <a:p>
            <a:pPr algn="just" defTabSz="457200"/>
            <a:r>
              <a:rPr lang="en-US" sz="1400" smtClean="0">
                <a:latin typeface="Times New Roman" pitchFamily="18" charset="0"/>
                <a:cs typeface="Times New Roman" pitchFamily="18" charset="0"/>
              </a:rPr>
              <a:t>	Nhớ </a:t>
            </a:r>
            <a:r>
              <a:rPr lang="en-US" sz="1400">
                <a:latin typeface="Times New Roman" pitchFamily="18" charset="0"/>
                <a:cs typeface="Times New Roman" pitchFamily="18" charset="0"/>
              </a:rPr>
              <a:t>Bác Hồ, trong cuộc “vi hành” đêm 30 Tết Bính Tuất (1946) của mùa Xuân độc lập đầu tiên, Bác đã chứng kiến cảnh gia đình một người đạp xích lô Tết mà không có Tết ngoài một nén hương đang cháy dở trên bàn, còn chủ nhà thì đang nằm đắp chiếu mê mệt vì ốm. Bác đã xúc động lấy khăn lau nước mắt, lặng lẽ bước ra khỏi nhà bảo đồng chí thư ký ghi lại địa chỉ để hôm sau báo lại cho đồng chí chủ tịch Hà Nội biết; Nhớ Bác Hồ, tối 30 Tết Canh Tý (1960), Bác đến thăm gia đình mẹ con chị Tin, một lao động nghèo ở phố Hàng Chĩnh Hà Nội; Chiều mồng 2 Tết Tân Sửu (1961), Bác đến Văn Miếu dự buổi bình </a:t>
            </a:r>
            <a:r>
              <a:rPr lang="en-US" sz="1400" smtClean="0">
                <a:latin typeface="Times New Roman" pitchFamily="18" charset="0"/>
                <a:cs typeface="Times New Roman" pitchFamily="18" charset="0"/>
              </a:rPr>
              <a:t>thơ</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5</a:t>
              </a:r>
              <a:endParaRPr lang="en-US" sz="1300" b="1" smtClean="0"/>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3039094"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54916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990600"/>
            <a:ext cx="5829300" cy="9448740"/>
          </a:xfrm>
          <a:prstGeom prst="rect">
            <a:avLst/>
          </a:prstGeom>
          <a:noFill/>
          <a:ln>
            <a:noFill/>
          </a:ln>
        </p:spPr>
        <p:txBody>
          <a:bodyPr wrap="square" lIns="0" tIns="0" rIns="0" bIns="914400" rtlCol="0" anchor="t" anchorCtr="0">
            <a:spAutoFit/>
          </a:bodyPr>
          <a:lstStyle/>
          <a:p>
            <a:pPr algn="ctr" defTabSz="457200"/>
            <a:r>
              <a:rPr lang="en-US" b="1" smtClean="0">
                <a:latin typeface="Times New Roman" pitchFamily="18" charset="0"/>
                <a:cs typeface="Times New Roman" pitchFamily="18" charset="0"/>
              </a:rPr>
              <a:t>Bác Hồ luôn chăm lo cho mọi người khi Xuân về, Tết đến</a:t>
            </a:r>
          </a:p>
          <a:p>
            <a:pPr algn="just" defTabSz="457200"/>
            <a:endParaRPr lang="en-US" b="1"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Xuân </a:t>
            </a:r>
            <a:r>
              <a:rPr lang="en-US" sz="1400">
                <a:latin typeface="Times New Roman" pitchFamily="18" charset="0"/>
                <a:cs typeface="Times New Roman" pitchFamily="18" charset="0"/>
              </a:rPr>
              <a:t>của các cụ; Mùng 2 Tết Nhâm Dần (1962), Bác đến thăm các cháu học sinh ở Hải Phòng; Chiều 29 Tết Quý Mão (1963), Bác cải trang thành một cụ già theo cháu đi chợ hoa và chợ Đồng Xuân... tất cả đều bí mật, bất ngờ và bao giờ cũng biết tình cảm thật của người dân</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Như </a:t>
            </a:r>
            <a:r>
              <a:rPr lang="en-US" sz="1400">
                <a:latin typeface="Times New Roman" pitchFamily="18" charset="0"/>
                <a:cs typeface="Times New Roman" pitchFamily="18" charset="0"/>
              </a:rPr>
              <a:t>Tết năm 1960, nếu Bác chỉ đến thăm các gia đình theo chương trình của các cơ quan bố trí thì làm sao Chủ Tịch nước biết được gần đến giao thừa rồi mà chị Tin vẫn phải đi gánh nước thuê, đổi gạo để sáng mai mồng một Tết có cơm ăn cho bốn đứa con của mình. Bác vào nhà thăm hỏi mẹ con chị Tin. (Chồng chị Tin là một công nhân khuân vác ở bến Phà Đen đã mất cách đó bốn năm. Còn chị cho đến lúc này vẫn chưa có việc làm ổn định). Gọi là nhà nhưng đâu có phải là nhà mà là một cái chài như một túp lều. Cảnh nghèo của gia đình đã phũ phàng bày ra trước mắt Bác. Trên cái bàn gỗ mục chỉ có một nải chuối xanh và một nén hương. Bốn đứa nhỏ, đứa lớn nhất mới 10 tuổi đang ngồi trên giường chia nhau một gói kẹo. Bác đã nói với những người phục vụ, bảo vệ đi cùng về nỗi lòng mình: Đúng là Ba mươi Tết mà không có Tết. Vậy còn bao nhiêu gia đình như thế này ở khắp mọi miền đất nước? Cứ ngồi nghe báo cáo thì đâu cũng là no ấm, tươi vui... Về đến nhà, các đồng chí Bộ Chính trị đang chờ Bác để chúc mừng năm mới. Mọi người băn khoăn khi thấy Bác không vui. Bác kể lại hoàn cảnh chị Tin cho mọi người nghe. Cuối câu chuyện Bác nói: “Ta có chính quyền trong tay, nhưng chính quyền đó chưa thực sự là do dân, vì dân. Một số lãnh đạo các địa phương đã quan liêu và nặng về hình thức. Họ không chịu đi sâu, đi sát quần chúng, nên phục vụ quần chúng chưa tốt. Nếu chúng ta chỉ nghe báo cáo của họ thì sẽ không bao giờ nắm được chính xác tình hình để có chủ trương, nghị quyết đúng đắn. Đảng quan liêu, Chính quyền quan liêu thực sự là một nguy cơ đối với đất nước chúng ta”.</a:t>
            </a: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6</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3039094"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4098" name="Picture 2" descr="C:\Users\Administrator\Desktop\T 1.2.2016\bac ho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394575"/>
            <a:ext cx="2967929" cy="232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4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990600"/>
            <a:ext cx="5829300" cy="9110186"/>
          </a:xfrm>
          <a:prstGeom prst="rect">
            <a:avLst/>
          </a:prstGeom>
          <a:noFill/>
          <a:ln>
            <a:noFill/>
          </a:ln>
        </p:spPr>
        <p:txBody>
          <a:bodyPr wrap="square" lIns="0" tIns="0" rIns="0" bIns="914400" rtlCol="0" anchor="t" anchorCtr="0">
            <a:spAutoFit/>
          </a:bodyPr>
          <a:lstStyle/>
          <a:p>
            <a:pPr algn="ctr" defTabSz="457200"/>
            <a:r>
              <a:rPr lang="en-US" b="1" smtClean="0">
                <a:latin typeface="Times New Roman" pitchFamily="18" charset="0"/>
                <a:cs typeface="Times New Roman" pitchFamily="18" charset="0"/>
              </a:rPr>
              <a:t>Bác Hồ luôn chăm lo cho mọi người khi Xuân về, Tết đến</a:t>
            </a:r>
          </a:p>
          <a:p>
            <a:pPr algn="just" defTabSz="457200"/>
            <a:endParaRPr lang="en-US" sz="1400" b="1"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Cứ </a:t>
            </a:r>
            <a:r>
              <a:rPr lang="en-US" sz="1400">
                <a:latin typeface="Times New Roman" pitchFamily="18" charset="0"/>
                <a:cs typeface="Times New Roman" pitchFamily="18" charset="0"/>
              </a:rPr>
              <a:t>mỗi mùa Xuân đến, cùng với việc nghĩ đến dân, bao giờ Bác cũng nghĩ đến Đảng. Phải chăng chính Bác là người đã sáng lập ra Đảng vào đúng mùa Xuân. Bác nghĩ đến Đảng với lòng tự hào, nhưng cũng đầy lo âu. Nhất là từ khi Đảng trở thành Đảng cầm quyền, một bộ phận không ít cán bộ, đảng viên thoái hóa biến chất làm giảm sút uy tín của Đảng và gây nên những tổn thất đáng kể đối với sự nghiệp cách mạng của Đảng, của dân tộc. Là một lãnh tụ có </a:t>
            </a:r>
            <a:r>
              <a:rPr lang="en-US" sz="1400" smtClean="0">
                <a:latin typeface="Times New Roman" pitchFamily="18" charset="0"/>
                <a:cs typeface="Times New Roman" pitchFamily="18" charset="0"/>
              </a:rPr>
              <a:t>tầm </a:t>
            </a:r>
            <a:r>
              <a:rPr lang="en-US" sz="1400">
                <a:latin typeface="Times New Roman" pitchFamily="18" charset="0"/>
                <a:cs typeface="Times New Roman" pitchFamily="18" charset="0"/>
              </a:rPr>
              <a:t>nhìn xa rộng, Bác đã dự báo rất sớm nguy cơ này đối với tất cả đảng viên của Đảng kể cả với Ban Chấp hành Trung ương Đảng và Bộ Chính trị.</a:t>
            </a:r>
          </a:p>
          <a:p>
            <a:pPr algn="just" defTabSz="457200"/>
            <a:r>
              <a:rPr lang="en-US" sz="1400" smtClean="0">
                <a:latin typeface="Times New Roman" pitchFamily="18" charset="0"/>
                <a:cs typeface="Times New Roman" pitchFamily="18" charset="0"/>
              </a:rPr>
              <a:t>	Mùa </a:t>
            </a:r>
            <a:r>
              <a:rPr lang="en-US" sz="1400">
                <a:latin typeface="Times New Roman" pitchFamily="18" charset="0"/>
                <a:cs typeface="Times New Roman" pitchFamily="18" charset="0"/>
              </a:rPr>
              <a:t>Xuân năm 1965, tại Hội nghị bồi dưỡng chỉnh huấn do trung ương triệu tập, Bác đã nói lên những lời tâm huyết: “Muốn giữ gìn sự trong sáng của chủ </a:t>
            </a:r>
            <a:r>
              <a:rPr lang="en-US" sz="1400" smtClean="0">
                <a:latin typeface="Times New Roman" pitchFamily="18" charset="0"/>
                <a:cs typeface="Times New Roman" pitchFamily="18" charset="0"/>
              </a:rPr>
              <a:t>nghĩa </a:t>
            </a:r>
            <a:r>
              <a:rPr lang="en-US" sz="1400">
                <a:latin typeface="Times New Roman" pitchFamily="18" charset="0"/>
                <a:cs typeface="Times New Roman" pitchFamily="18" charset="0"/>
              </a:rPr>
              <a:t>Mác - Lê nin thì trước hết phải tự mình trong sáng. Muốn đánh thắng kẻ thù là chủ nghĩa đế quốc, muốn xây dựng thắng lợi chủ nghĩa xã hội thì trước hết phải chiến thắng kẻ thù bên trong của mỗi chúng ta”.</a:t>
            </a:r>
          </a:p>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diễn đàn của hội nghị, Bác đã nghiêm khắc phê phán những cán bộ đảng viên có chức, có quyền mà thoái hóa biến </a:t>
            </a:r>
            <a:r>
              <a:rPr lang="en-US" sz="1400" smtClean="0">
                <a:latin typeface="Times New Roman" pitchFamily="18" charset="0"/>
                <a:cs typeface="Times New Roman" pitchFamily="18" charset="0"/>
              </a:rPr>
              <a:t>chất. Ở </a:t>
            </a:r>
            <a:r>
              <a:rPr lang="en-US" sz="1400">
                <a:latin typeface="Times New Roman" pitchFamily="18" charset="0"/>
                <a:cs typeface="Times New Roman" pitchFamily="18" charset="0"/>
              </a:rPr>
              <a:t>cương vị phụ trách thì cho mình có quyền hơn hết thẩy, định đoạt mọi việc; ở ngành nào, địa phương nào thì coi như một giang sơn riêng, không biết </a:t>
            </a:r>
            <a:r>
              <a:rPr lang="en-US" sz="1400" smtClean="0">
                <a:latin typeface="Times New Roman" pitchFamily="18" charset="0"/>
                <a:cs typeface="Times New Roman" pitchFamily="18" charset="0"/>
              </a:rPr>
              <a:t>lợi </a:t>
            </a:r>
            <a:r>
              <a:rPr lang="en-US" sz="1400">
                <a:latin typeface="Times New Roman" pitchFamily="18" charset="0"/>
                <a:cs typeface="Times New Roman" pitchFamily="18" charset="0"/>
              </a:rPr>
              <a:t>ích toàn cục, họ coi thường những quyết định của tổ chức, họ là những “ông quan liêu” chỉ thích dùng mệnh lệnh đối với đồng chí và nhân dân. Số người đó coi Đảng như một cái cầu thang để thăng quan phát tài. Họ không quan tâm đến đời sống của nhân dân mà chỉ lo nghĩ đến lợi ích của riêng mình. Họ quên rằng mỗi đồng tiền, hạt gạo đều là mồ hôi, nước mắt của nhân dân, do đó mà sinh ra phô trương, lãng phí. Họ tự cho mình sống xa hoa, hưởng lạc, từ đó mà đi đến tham ô truy lạc, thậm chí xa vào tội lỗi... ”</a:t>
            </a:r>
          </a:p>
          <a:p>
            <a:pPr algn="just" defTabSz="457200"/>
            <a:r>
              <a:rPr lang="en-US" sz="1400" smtClean="0">
                <a:latin typeface="Times New Roman" pitchFamily="18" charset="0"/>
                <a:cs typeface="Times New Roman" pitchFamily="18" charset="0"/>
              </a:rPr>
              <a:t>	Những </a:t>
            </a:r>
            <a:r>
              <a:rPr lang="en-US" sz="1400">
                <a:latin typeface="Times New Roman" pitchFamily="18" charset="0"/>
                <a:cs typeface="Times New Roman" pitchFamily="18" charset="0"/>
              </a:rPr>
              <a:t>lời nói chân tình của Bác từ mùa Xuân năm ấy như đang nhắn nhủ với chúng ta hôm nay.</a:t>
            </a:r>
          </a:p>
          <a:p>
            <a:pPr algn="just" defTabSz="457200"/>
            <a:r>
              <a:rPr lang="en-US" sz="1400" smtClean="0">
                <a:latin typeface="Times New Roman" pitchFamily="18" charset="0"/>
                <a:cs typeface="Times New Roman" pitchFamily="18" charset="0"/>
              </a:rPr>
              <a:t>	15 </a:t>
            </a:r>
            <a:r>
              <a:rPr lang="en-US" sz="1400">
                <a:latin typeface="Times New Roman" pitchFamily="18" charset="0"/>
                <a:cs typeface="Times New Roman" pitchFamily="18" charset="0"/>
              </a:rPr>
              <a:t>năm Bác Hồ ở và làm việc tại khu Phủ Chủ tịch, năm nào cũng vậy, Bác vẫn mời những đồng chí trực tiếp phục vụ Bác, những chiến sĩ công an trực tiếp bảo vệ Bác ăn bữa cơm tất niên vào ngày Tết cổ truyền dân tộc bằng những đồng tiền nhuận bút và tiết kiệm của Bác và cho chụp ảnh kỷ niệm với Bác. Những Tết mà Bác đi công tác xa thì Bác giao cho Thủ tướng Phạm Văn Đồng làm việc này.</a:t>
            </a:r>
          </a:p>
          <a:p>
            <a:pPr algn="just" defTabSz="457200"/>
            <a:r>
              <a:rPr lang="en-US" sz="1400" smtClean="0">
                <a:latin typeface="Times New Roman" pitchFamily="18" charset="0"/>
                <a:cs typeface="Times New Roman" pitchFamily="18" charset="0"/>
              </a:rPr>
              <a:t>	Đó </a:t>
            </a:r>
            <a:r>
              <a:rPr lang="en-US" sz="1400">
                <a:latin typeface="Times New Roman" pitchFamily="18" charset="0"/>
                <a:cs typeface="Times New Roman" pitchFamily="18" charset="0"/>
              </a:rPr>
              <a:t>là sự chăm lo đầy tình thương của người Ông, người Bác, người Cha. Thật là công Bác vô cùng, trả công Người không dễ./.</a:t>
            </a:r>
          </a:p>
          <a:p>
            <a:endParaRPr lang="en-US" sz="1400" b="1" smtClean="0"/>
          </a:p>
          <a:p>
            <a:pPr algn="r"/>
            <a:r>
              <a:rPr lang="en-US" sz="1400" b="1" i="1" smtClean="0">
                <a:latin typeface="Times New Roman" pitchFamily="18" charset="0"/>
                <a:cs typeface="Times New Roman" pitchFamily="18" charset="0"/>
              </a:rPr>
              <a:t>(Huyền </a:t>
            </a:r>
            <a:r>
              <a:rPr lang="en-US" sz="1400" b="1" i="1">
                <a:latin typeface="Times New Roman" pitchFamily="18" charset="0"/>
                <a:cs typeface="Times New Roman" pitchFamily="18" charset="0"/>
              </a:rPr>
              <a:t>Trang </a:t>
            </a:r>
            <a:r>
              <a:rPr lang="en-US" sz="1400" b="1" i="1" smtClean="0">
                <a:latin typeface="Times New Roman" pitchFamily="18" charset="0"/>
                <a:cs typeface="Times New Roman" pitchFamily="18" charset="0"/>
              </a:rPr>
              <a:t>- Nhân dân)</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7</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3039094"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2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59999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908215"/>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K</a:t>
            </a:r>
            <a:r>
              <a:rPr lang="vi-VN" sz="1600" b="1" smtClean="0">
                <a:latin typeface="Times New Roman" pitchFamily="18" charset="0"/>
                <a:cs typeface="Times New Roman" pitchFamily="18" charset="0"/>
              </a:rPr>
              <a:t>ết </a:t>
            </a:r>
            <a:r>
              <a:rPr lang="vi-VN" sz="1600" b="1">
                <a:latin typeface="Times New Roman" pitchFamily="18" charset="0"/>
                <a:cs typeface="Times New Roman" pitchFamily="18" charset="0"/>
              </a:rPr>
              <a:t>quả chuyến thăm hữu nghị chính thức nước Cộng hòa </a:t>
            </a:r>
            <a:endParaRPr lang="en-US" sz="1600" b="1" smtClean="0">
              <a:latin typeface="Times New Roman" pitchFamily="18" charset="0"/>
              <a:cs typeface="Times New Roman" pitchFamily="18" charset="0"/>
            </a:endParaRPr>
          </a:p>
          <a:p>
            <a:pPr algn="ctr"/>
            <a:r>
              <a:rPr lang="vi-VN" sz="1600" b="1" smtClean="0">
                <a:latin typeface="Times New Roman" pitchFamily="18" charset="0"/>
                <a:cs typeface="Times New Roman" pitchFamily="18" charset="0"/>
              </a:rPr>
              <a:t>Nhân </a:t>
            </a:r>
            <a:r>
              <a:rPr lang="vi-VN" sz="1600" b="1">
                <a:latin typeface="Times New Roman" pitchFamily="18" charset="0"/>
                <a:cs typeface="Times New Roman" pitchFamily="18" charset="0"/>
              </a:rPr>
              <a:t>dân Trung Hoa của Đoàn đại biểu c</a:t>
            </a:r>
            <a:r>
              <a:rPr lang="en-US" sz="1600" b="1">
                <a:latin typeface="Times New Roman" pitchFamily="18" charset="0"/>
                <a:cs typeface="Times New Roman" pitchFamily="18" charset="0"/>
              </a:rPr>
              <a:t>ấ</a:t>
            </a:r>
            <a:r>
              <a:rPr lang="vi-VN" sz="1600" b="1">
                <a:latin typeface="Times New Roman" pitchFamily="18" charset="0"/>
                <a:cs typeface="Times New Roman" pitchFamily="18" charset="0"/>
              </a:rPr>
              <a:t>p cao Quốc hội nước ta do Chủ tịch Quốc hội Nguyễn Sinh Hùng dẫn đầu </a:t>
            </a:r>
            <a:r>
              <a:rPr lang="en-US" sz="1600" b="1">
                <a:latin typeface="Times New Roman" pitchFamily="18" charset="0"/>
                <a:cs typeface="Times New Roman" pitchFamily="18" charset="0"/>
              </a:rPr>
              <a:t>t</a:t>
            </a:r>
            <a:r>
              <a:rPr lang="vi-VN" sz="1600" b="1">
                <a:latin typeface="Times New Roman" pitchFamily="18" charset="0"/>
                <a:cs typeface="Times New Roman" pitchFamily="18" charset="0"/>
              </a:rPr>
              <a:t>ừ ngày 23 đ</a:t>
            </a:r>
            <a:r>
              <a:rPr lang="en-US" sz="1600" b="1">
                <a:latin typeface="Times New Roman" pitchFamily="18" charset="0"/>
                <a:cs typeface="Times New Roman" pitchFamily="18" charset="0"/>
              </a:rPr>
              <a:t>ế</a:t>
            </a:r>
            <a:r>
              <a:rPr lang="vi-VN" sz="1600" b="1">
                <a:latin typeface="Times New Roman" pitchFamily="18" charset="0"/>
                <a:cs typeface="Times New Roman" pitchFamily="18" charset="0"/>
              </a:rPr>
              <a:t>n ngày 27 tháng 12 năm </a:t>
            </a:r>
            <a:r>
              <a:rPr lang="vi-VN" sz="1600" b="1" smtClean="0">
                <a:latin typeface="Times New Roman" pitchFamily="18" charset="0"/>
                <a:cs typeface="Times New Roman" pitchFamily="18" charset="0"/>
              </a:rPr>
              <a:t>2015</a:t>
            </a:r>
            <a:endParaRPr lang="en-US" sz="1600" b="1" smtClean="0">
              <a:latin typeface="Times New Roman" pitchFamily="18" charset="0"/>
              <a:cs typeface="Times New Roman" pitchFamily="18" charset="0"/>
            </a:endParaRPr>
          </a:p>
        </p:txBody>
      </p:sp>
      <p:sp>
        <p:nvSpPr>
          <p:cNvPr id="17" name="TextBox 16"/>
          <p:cNvSpPr txBox="1"/>
          <p:nvPr/>
        </p:nvSpPr>
        <p:spPr>
          <a:xfrm>
            <a:off x="533400" y="1447800"/>
            <a:ext cx="5829300" cy="8463855"/>
          </a:xfrm>
          <a:prstGeom prst="rect">
            <a:avLst/>
          </a:prstGeom>
          <a:noFill/>
          <a:ln>
            <a:noFill/>
          </a:ln>
        </p:spPr>
        <p:txBody>
          <a:bodyPr wrap="square" lIns="0" tIns="0" rIns="0" bIns="914400" rtlCol="0" anchor="t" anchorCtr="0">
            <a:spAutoFit/>
          </a:bodyPr>
          <a:lstStyle/>
          <a:p>
            <a:pPr algn="just" defTabSz="457200"/>
            <a:endParaRPr lang="vi-VN" sz="1400"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a:latin typeface="Times New Roman" pitchFamily="18" charset="0"/>
                <a:cs typeface="Times New Roman" pitchFamily="18" charset="0"/>
              </a:rPr>
              <a:t>	</a:t>
            </a:r>
            <a:r>
              <a:rPr lang="vi-VN" sz="1400" smtClean="0">
                <a:latin typeface="Times New Roman" pitchFamily="18" charset="0"/>
                <a:cs typeface="Times New Roman" pitchFamily="18" charset="0"/>
              </a:rPr>
              <a:t>Thực </a:t>
            </a:r>
            <a:r>
              <a:rPr lang="vi-VN" sz="1400">
                <a:latin typeface="Times New Roman" pitchFamily="18" charset="0"/>
                <a:cs typeface="Times New Roman" pitchFamily="18" charset="0"/>
              </a:rPr>
              <a:t>hiện chương tr</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nh đ</a:t>
            </a:r>
            <a:r>
              <a:rPr lang="en-US" sz="1400">
                <a:latin typeface="Times New Roman" pitchFamily="18" charset="0"/>
                <a:cs typeface="Times New Roman" pitchFamily="18" charset="0"/>
              </a:rPr>
              <a:t>ối</a:t>
            </a:r>
            <a:r>
              <a:rPr lang="vi-VN" sz="1400">
                <a:latin typeface="Times New Roman" pitchFamily="18" charset="0"/>
                <a:cs typeface="Times New Roman" pitchFamily="18" charset="0"/>
              </a:rPr>
              <a:t> ngoại năm 2015 của Lãnh đạo cấp cao đã được Bộ Chính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rị phê duyệt; nhận lời mời của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ồng chí Tr</a:t>
            </a:r>
            <a:r>
              <a:rPr lang="en-US" sz="1400">
                <a:latin typeface="Times New Roman" pitchFamily="18" charset="0"/>
                <a:cs typeface="Times New Roman" pitchFamily="18" charset="0"/>
              </a:rPr>
              <a:t>ươ</a:t>
            </a:r>
            <a:r>
              <a:rPr lang="vi-VN" sz="1400">
                <a:latin typeface="Times New Roman" pitchFamily="18" charset="0"/>
                <a:cs typeface="Times New Roman" pitchFamily="18" charset="0"/>
              </a:rPr>
              <a:t>ng Đức Giang, ủy viên Thường vụ Bộ Ch</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nh trị, </a:t>
            </a:r>
            <a:r>
              <a:rPr lang="en-US" sz="1400" smtClean="0">
                <a:latin typeface="Times New Roman" pitchFamily="18" charset="0"/>
                <a:cs typeface="Times New Roman" pitchFamily="18" charset="0"/>
              </a:rPr>
              <a:t>Chủ tịch</a:t>
            </a:r>
            <a:r>
              <a:rPr lang="vi-VN" sz="1400" smtClean="0">
                <a:latin typeface="Times New Roman" pitchFamily="18" charset="0"/>
                <a:cs typeface="Times New Roman" pitchFamily="18" charset="0"/>
              </a:rPr>
              <a:t> </a:t>
            </a:r>
            <a:r>
              <a:rPr lang="vi-VN" sz="1400">
                <a:latin typeface="Times New Roman" pitchFamily="18" charset="0"/>
                <a:cs typeface="Times New Roman" pitchFamily="18" charset="0"/>
              </a:rPr>
              <a:t>Đại hội Đại bi</a:t>
            </a:r>
            <a:r>
              <a:rPr lang="en-US" sz="1400">
                <a:latin typeface="Times New Roman" pitchFamily="18" charset="0"/>
                <a:cs typeface="Times New Roman" pitchFamily="18" charset="0"/>
              </a:rPr>
              <a:t>ểu</a:t>
            </a:r>
            <a:r>
              <a:rPr lang="vi-VN" sz="1400">
                <a:latin typeface="Times New Roman" pitchFamily="18" charset="0"/>
                <a:cs typeface="Times New Roman" pitchFamily="18" charset="0"/>
              </a:rPr>
              <a:t>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dân toàn quốc Tr</a:t>
            </a:r>
            <a:r>
              <a:rPr lang="en-US" sz="1400">
                <a:latin typeface="Times New Roman" pitchFamily="18" charset="0"/>
                <a:cs typeface="Times New Roman" pitchFamily="18" charset="0"/>
              </a:rPr>
              <a:t>u</a:t>
            </a:r>
            <a:r>
              <a:rPr lang="vi-VN" sz="1400">
                <a:latin typeface="Times New Roman" pitchFamily="18" charset="0"/>
                <a:cs typeface="Times New Roman" pitchFamily="18" charset="0"/>
              </a:rPr>
              <a:t>ng Quốc; triển khai cụ thể h</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a nội dung Tuyên bố chung giữa Việt Nam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Trung Quốc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hông qua chuyến th</a:t>
            </a:r>
            <a:r>
              <a:rPr lang="en-US" sz="1400">
                <a:latin typeface="Times New Roman" pitchFamily="18" charset="0"/>
                <a:cs typeface="Times New Roman" pitchFamily="18" charset="0"/>
              </a:rPr>
              <a:t>ă</a:t>
            </a:r>
            <a:r>
              <a:rPr lang="vi-VN" sz="1400">
                <a:latin typeface="Times New Roman" pitchFamily="18" charset="0"/>
                <a:cs typeface="Times New Roman" pitchFamily="18" charset="0"/>
              </a:rPr>
              <a:t>m của lãnh đạo cấp cao hai nước, Chủ tịch Quốc hội Nguyễn Sinh Hùng d</a:t>
            </a:r>
            <a:r>
              <a:rPr lang="en-US" sz="1400">
                <a:latin typeface="Times New Roman" pitchFamily="18" charset="0"/>
                <a:cs typeface="Times New Roman" pitchFamily="18" charset="0"/>
              </a:rPr>
              <a:t>ẫn đầu </a:t>
            </a:r>
            <a:r>
              <a:rPr lang="vi-VN" sz="1400">
                <a:latin typeface="Times New Roman" pitchFamily="18" charset="0"/>
                <a:cs typeface="Times New Roman" pitchFamily="18" charset="0"/>
              </a:rPr>
              <a:t>Đoàn đại biểu cấp cao Quốc hội nước ta thăm hữu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chính thức nước Cộng hòa Nhân dân Trung Hoa từ ngày 23- 27/12/2015.</a:t>
            </a:r>
            <a:endParaRPr lang="en-US" sz="14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I. CÁC HOẠT ĐỘNG CHÍNH</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Bắc Kinh, Chủ tịch Quốc hội Nguyễn Sinh Hùng đã có cuộc hội đàm với Chủ tịch Đại hội đại bi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u nhân dân toàn quốc Trung Quốc Tr</a:t>
            </a:r>
            <a:r>
              <a:rPr lang="en-US" sz="1400">
                <a:latin typeface="Times New Roman" pitchFamily="18" charset="0"/>
                <a:cs typeface="Times New Roman" pitchFamily="18" charset="0"/>
              </a:rPr>
              <a:t>ươ</a:t>
            </a:r>
            <a:r>
              <a:rPr lang="vi-VN" sz="1400">
                <a:latin typeface="Times New Roman" pitchFamily="18" charset="0"/>
                <a:cs typeface="Times New Roman" pitchFamily="18" charset="0"/>
              </a:rPr>
              <a:t>ng Đức Giang; ký kết Thỏa thuận hợp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ác gi</a:t>
            </a:r>
            <a:r>
              <a:rPr lang="en-US" sz="1400">
                <a:latin typeface="Times New Roman" pitchFamily="18" charset="0"/>
                <a:cs typeface="Times New Roman" pitchFamily="18" charset="0"/>
              </a:rPr>
              <a:t>ữ</a:t>
            </a:r>
            <a:r>
              <a:rPr lang="vi-VN" sz="1400">
                <a:latin typeface="Times New Roman" pitchFamily="18" charset="0"/>
                <a:cs typeface="Times New Roman" pitchFamily="18" charset="0"/>
              </a:rPr>
              <a:t>a Quốc hội Việt Nam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Đ</a:t>
            </a:r>
            <a:r>
              <a:rPr lang="en-US" sz="1400">
                <a:latin typeface="Times New Roman" pitchFamily="18" charset="0"/>
                <a:cs typeface="Times New Roman" pitchFamily="18" charset="0"/>
              </a:rPr>
              <a:t>ại </a:t>
            </a:r>
            <a:r>
              <a:rPr lang="vi-VN" sz="1400">
                <a:latin typeface="Times New Roman" pitchFamily="18" charset="0"/>
                <a:cs typeface="Times New Roman" pitchFamily="18" charset="0"/>
              </a:rPr>
              <a:t>hội đại biểu nhân dân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oàn quốc Trung Quốc; hội kiến Tổng Bí thư, Chủ tịch nước Trung Quốc Tập Cận Bình; hội kiến Chủ tịch Chính hiệp Du Chính Thanh; tiếp x</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 giao Chủ tịch Hội Hữu ngh</a:t>
            </a:r>
            <a:r>
              <a:rPr lang="en-US" sz="1400">
                <a:latin typeface="Times New Roman" pitchFamily="18" charset="0"/>
                <a:cs typeface="Times New Roman" pitchFamily="18" charset="0"/>
              </a:rPr>
              <a:t>ị đ</a:t>
            </a:r>
            <a:r>
              <a:rPr lang="vi-VN" sz="1400">
                <a:latin typeface="Times New Roman" pitchFamily="18" charset="0"/>
                <a:cs typeface="Times New Roman" pitchFamily="18" charset="0"/>
              </a:rPr>
              <a:t>ối ngoại nhân dân T</a:t>
            </a:r>
            <a:r>
              <a:rPr lang="en-US" sz="1400">
                <a:latin typeface="Times New Roman" pitchFamily="18" charset="0"/>
                <a:cs typeface="Times New Roman" pitchFamily="18" charset="0"/>
              </a:rPr>
              <a:t>run</a:t>
            </a:r>
            <a:r>
              <a:rPr lang="vi-VN" sz="1400">
                <a:latin typeface="Times New Roman" pitchFamily="18" charset="0"/>
                <a:cs typeface="Times New Roman" pitchFamily="18" charset="0"/>
              </a:rPr>
              <a:t>g Quốc Lý Tiểu L</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m; th</a:t>
            </a:r>
            <a:r>
              <a:rPr lang="en-US" sz="1400">
                <a:latin typeface="Times New Roman" pitchFamily="18" charset="0"/>
                <a:cs typeface="Times New Roman" pitchFamily="18" charset="0"/>
              </a:rPr>
              <a:t>ă</a:t>
            </a:r>
            <a:r>
              <a:rPr lang="vi-VN" sz="1400">
                <a:latin typeface="Times New Roman" pitchFamily="18" charset="0"/>
                <a:cs typeface="Times New Roman" pitchFamily="18" charset="0"/>
              </a:rPr>
              <a:t>m và n</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i chuyện với </a:t>
            </a:r>
            <a:r>
              <a:rPr lang="en-US" sz="1400">
                <a:latin typeface="Times New Roman" pitchFamily="18" charset="0"/>
                <a:cs typeface="Times New Roman" pitchFamily="18" charset="0"/>
              </a:rPr>
              <a:t>cán</a:t>
            </a:r>
            <a:r>
              <a:rPr lang="vi-VN" sz="1400">
                <a:latin typeface="Times New Roman" pitchFamily="18" charset="0"/>
                <a:cs typeface="Times New Roman" pitchFamily="18" charset="0"/>
              </a:rPr>
              <a:t> bộ Đại sứ quán, lưu học sinh </a:t>
            </a:r>
            <a:r>
              <a:rPr lang="en-US" sz="1400">
                <a:latin typeface="Times New Roman" pitchFamily="18" charset="0"/>
                <a:cs typeface="Times New Roman" pitchFamily="18" charset="0"/>
              </a:rPr>
              <a:t>và</a:t>
            </a:r>
            <a:r>
              <a:rPr lang="vi-VN" sz="1400">
                <a:latin typeface="Times New Roman" pitchFamily="18" charset="0"/>
                <a:cs typeface="Times New Roman" pitchFamily="18" charset="0"/>
              </a:rPr>
              <a:t> kiều b</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o ta sinh s</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ng, làm việc, học t</a:t>
            </a:r>
            <a:r>
              <a:rPr lang="en-US" sz="1400">
                <a:latin typeface="Times New Roman" pitchFamily="18" charset="0"/>
                <a:cs typeface="Times New Roman" pitchFamily="18" charset="0"/>
              </a:rPr>
              <a:t>ậ</a:t>
            </a:r>
            <a:r>
              <a:rPr lang="vi-VN" sz="1400">
                <a:latin typeface="Times New Roman" pitchFamily="18" charset="0"/>
                <a:cs typeface="Times New Roman" pitchFamily="18" charset="0"/>
              </a:rPr>
              <a:t>p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ại Bắc Kinh</a:t>
            </a:r>
            <a:r>
              <a:rPr lang="en-US" sz="140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Hồ Nam, Chủ tịch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hội Nguyễn Sinh Hùng đ</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 c</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 buổi </a:t>
            </a:r>
            <a:r>
              <a:rPr lang="en-US" sz="1400">
                <a:latin typeface="Times New Roman" pitchFamily="18" charset="0"/>
                <a:cs typeface="Times New Roman" pitchFamily="18" charset="0"/>
              </a:rPr>
              <a:t>tiếp kiến đồng</a:t>
            </a:r>
            <a:r>
              <a:rPr lang="vi-VN" sz="1400">
                <a:latin typeface="Times New Roman" pitchFamily="18" charset="0"/>
                <a:cs typeface="Times New Roman" pitchFamily="18" charset="0"/>
              </a:rPr>
              <a:t> chí T</a:t>
            </a:r>
            <a:r>
              <a:rPr lang="en-US" sz="1400">
                <a:latin typeface="Times New Roman" pitchFamily="18" charset="0"/>
                <a:cs typeface="Times New Roman" pitchFamily="18" charset="0"/>
              </a:rPr>
              <a:t>ừ</a:t>
            </a:r>
            <a:r>
              <a:rPr lang="vi-VN" sz="1400">
                <a:latin typeface="Times New Roman" pitchFamily="18" charset="0"/>
                <a:cs typeface="Times New Roman" pitchFamily="18" charset="0"/>
              </a:rPr>
              <a:t> Thủ Thịnh, B</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 thư T</a:t>
            </a:r>
            <a:r>
              <a:rPr lang="en-US" sz="1400">
                <a:latin typeface="Times New Roman" pitchFamily="18" charset="0"/>
                <a:cs typeface="Times New Roman" pitchFamily="18" charset="0"/>
              </a:rPr>
              <a:t>ỉ</a:t>
            </a:r>
            <a:r>
              <a:rPr lang="vi-VN" sz="1400">
                <a:latin typeface="Times New Roman" pitchFamily="18" charset="0"/>
                <a:cs typeface="Times New Roman" pitchFamily="18" charset="0"/>
              </a:rPr>
              <a:t>nh ủy, Chủ nhiệm Nhân đại </a:t>
            </a:r>
            <a:r>
              <a:rPr lang="en-US" sz="1400">
                <a:latin typeface="Times New Roman" pitchFamily="18" charset="0"/>
                <a:cs typeface="Times New Roman" pitchFamily="18" charset="0"/>
              </a:rPr>
              <a:t>tỉ</a:t>
            </a:r>
            <a:r>
              <a:rPr lang="vi-VN" sz="1400">
                <a:latin typeface="Times New Roman" pitchFamily="18" charset="0"/>
                <a:cs typeface="Times New Roman" pitchFamily="18" charset="0"/>
              </a:rPr>
              <a:t>nh H</a:t>
            </a:r>
            <a:r>
              <a:rPr lang="en-US" sz="1400">
                <a:latin typeface="Times New Roman" pitchFamily="18" charset="0"/>
                <a:cs typeface="Times New Roman" pitchFamily="18" charset="0"/>
              </a:rPr>
              <a:t>ồ</a:t>
            </a:r>
            <a:r>
              <a:rPr lang="vi-VN" sz="1400">
                <a:latin typeface="Times New Roman" pitchFamily="18" charset="0"/>
                <a:cs typeface="Times New Roman" pitchFamily="18" charset="0"/>
              </a:rPr>
              <a:t> Nam; th</a:t>
            </a:r>
            <a:r>
              <a:rPr lang="en-US" sz="1400">
                <a:latin typeface="Times New Roman" pitchFamily="18" charset="0"/>
                <a:cs typeface="Times New Roman" pitchFamily="18" charset="0"/>
              </a:rPr>
              <a:t>ă</a:t>
            </a:r>
            <a:r>
              <a:rPr lang="vi-VN" sz="1400">
                <a:latin typeface="Times New Roman" pitchFamily="18" charset="0"/>
                <a:cs typeface="Times New Roman" pitchFamily="18" charset="0"/>
              </a:rPr>
              <a:t>m v</a:t>
            </a:r>
            <a:r>
              <a:rPr lang="en-US" sz="1400">
                <a:latin typeface="Times New Roman" pitchFamily="18" charset="0"/>
                <a:cs typeface="Times New Roman" pitchFamily="18" charset="0"/>
              </a:rPr>
              <a:t>à đặt vòng</a:t>
            </a:r>
            <a:r>
              <a:rPr lang="vi-VN" sz="1400">
                <a:latin typeface="Times New Roman" pitchFamily="18" charset="0"/>
                <a:cs typeface="Times New Roman" pitchFamily="18" charset="0"/>
              </a:rPr>
              <a:t> hoa tại Khu di tích Chủ tị</a:t>
            </a:r>
            <a:r>
              <a:rPr lang="en-US" sz="1400">
                <a:latin typeface="Times New Roman" pitchFamily="18" charset="0"/>
                <a:cs typeface="Times New Roman" pitchFamily="18" charset="0"/>
              </a:rPr>
              <a:t>ch</a:t>
            </a:r>
            <a:r>
              <a:rPr lang="vi-VN" sz="1400">
                <a:latin typeface="Times New Roman" pitchFamily="18" charset="0"/>
                <a:cs typeface="Times New Roman" pitchFamily="18" charset="0"/>
              </a:rPr>
              <a:t> Mao Tr</a:t>
            </a:r>
            <a:r>
              <a:rPr lang="en-US" sz="1400">
                <a:latin typeface="Times New Roman" pitchFamily="18" charset="0"/>
                <a:cs typeface="Times New Roman" pitchFamily="18" charset="0"/>
              </a:rPr>
              <a:t>ạ</a:t>
            </a:r>
            <a:r>
              <a:rPr lang="vi-VN" sz="1400">
                <a:latin typeface="Times New Roman" pitchFamily="18" charset="0"/>
                <a:cs typeface="Times New Roman" pitchFamily="18" charset="0"/>
              </a:rPr>
              <a:t>ch Đông ở Thiệu </a:t>
            </a:r>
            <a:r>
              <a:rPr lang="en-US" sz="1400">
                <a:latin typeface="Times New Roman" pitchFamily="18" charset="0"/>
                <a:cs typeface="Times New Roman" pitchFamily="18" charset="0"/>
              </a:rPr>
              <a:t>Sơn, </a:t>
            </a:r>
            <a:r>
              <a:rPr lang="vi-VN" sz="1400">
                <a:latin typeface="Times New Roman" pitchFamily="18" charset="0"/>
                <a:cs typeface="Times New Roman" pitchFamily="18" charset="0"/>
              </a:rPr>
              <a:t>H</a:t>
            </a:r>
            <a:r>
              <a:rPr lang="en-US" sz="1400">
                <a:latin typeface="Times New Roman" pitchFamily="18" charset="0"/>
                <a:cs typeface="Times New Roman" pitchFamily="18" charset="0"/>
              </a:rPr>
              <a:t>ồ</a:t>
            </a:r>
            <a:r>
              <a:rPr lang="vi-VN" sz="1400">
                <a:latin typeface="Times New Roman" pitchFamily="18" charset="0"/>
                <a:cs typeface="Times New Roman" pitchFamily="18" charset="0"/>
              </a:rPr>
              <a:t> Nam</a:t>
            </a:r>
            <a:r>
              <a:rPr lang="en-US" sz="1400">
                <a:latin typeface="Times New Roman" pitchFamily="18" charset="0"/>
                <a:cs typeface="Times New Roman" pitchFamily="18" charset="0"/>
              </a:rPr>
              <a:t>,</a:t>
            </a:r>
            <a:r>
              <a:rPr lang="vi-VN" sz="1400">
                <a:latin typeface="Times New Roman" pitchFamily="18" charset="0"/>
                <a:cs typeface="Times New Roman" pitchFamily="18" charset="0"/>
              </a:rPr>
              <a:t> qu</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 hư</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ng của Mao T</a:t>
            </a:r>
            <a:r>
              <a:rPr lang="en-US" sz="1400">
                <a:latin typeface="Times New Roman" pitchFamily="18" charset="0"/>
                <a:cs typeface="Times New Roman" pitchFamily="18" charset="0"/>
              </a:rPr>
              <a:t>r</a:t>
            </a:r>
            <a:r>
              <a:rPr lang="vi-VN" sz="1400">
                <a:latin typeface="Times New Roman" pitchFamily="18" charset="0"/>
                <a:cs typeface="Times New Roman" pitchFamily="18" charset="0"/>
              </a:rPr>
              <a:t>ạch Đông.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Quảng Đ</a:t>
            </a:r>
            <a:r>
              <a:rPr lang="en-US" sz="1400">
                <a:latin typeface="Times New Roman" pitchFamily="18" charset="0"/>
                <a:cs typeface="Times New Roman" pitchFamily="18" charset="0"/>
              </a:rPr>
              <a:t>ô</a:t>
            </a:r>
            <a:r>
              <a:rPr lang="vi-VN" sz="1400">
                <a:latin typeface="Times New Roman" pitchFamily="18" charset="0"/>
                <a:cs typeface="Times New Roman" pitchFamily="18" charset="0"/>
              </a:rPr>
              <a:t>ng, Chủ tịch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hội Nguy</a:t>
            </a:r>
            <a:r>
              <a:rPr lang="en-US" sz="1400">
                <a:latin typeface="Times New Roman" pitchFamily="18" charset="0"/>
                <a:cs typeface="Times New Roman" pitchFamily="18" charset="0"/>
              </a:rPr>
              <a:t>ễn</a:t>
            </a:r>
            <a:r>
              <a:rPr lang="vi-VN" sz="1400">
                <a:latin typeface="Times New Roman" pitchFamily="18" charset="0"/>
                <a:cs typeface="Times New Roman" pitchFamily="18" charset="0"/>
              </a:rPr>
              <a:t> Sinh Hùng đ</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 c</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 cuộc g</a:t>
            </a:r>
            <a:r>
              <a:rPr lang="en-US" sz="1400">
                <a:latin typeface="Times New Roman" pitchFamily="18" charset="0"/>
                <a:cs typeface="Times New Roman" pitchFamily="18" charset="0"/>
              </a:rPr>
              <a:t>ặ</a:t>
            </a:r>
            <a:r>
              <a:rPr lang="vi-VN" sz="1400">
                <a:latin typeface="Times New Roman" pitchFamily="18" charset="0"/>
                <a:cs typeface="Times New Roman" pitchFamily="18" charset="0"/>
              </a:rPr>
              <a:t>p với đồng ch</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 Hoàng Long Vân, Chủ tịch </a:t>
            </a:r>
            <a:r>
              <a:rPr lang="en-US" sz="1400">
                <a:latin typeface="Times New Roman" pitchFamily="18" charset="0"/>
                <a:cs typeface="Times New Roman" pitchFamily="18" charset="0"/>
              </a:rPr>
              <a:t>Ủ</a:t>
            </a:r>
            <a:r>
              <a:rPr lang="vi-VN" sz="1400">
                <a:latin typeface="Times New Roman" pitchFamily="18" charset="0"/>
                <a:cs typeface="Times New Roman" pitchFamily="18" charset="0"/>
              </a:rPr>
              <a:t>y ban Thư</a:t>
            </a:r>
            <a:r>
              <a:rPr lang="en-US" sz="1400">
                <a:latin typeface="Times New Roman" pitchFamily="18" charset="0"/>
                <a:cs typeface="Times New Roman" pitchFamily="18" charset="0"/>
              </a:rPr>
              <a:t>ờ</a:t>
            </a:r>
            <a:r>
              <a:rPr lang="vi-VN" sz="1400">
                <a:latin typeface="Times New Roman" pitchFamily="18" charset="0"/>
                <a:cs typeface="Times New Roman" pitchFamily="18" charset="0"/>
              </a:rPr>
              <a:t>ng vụ Nhân đại </a:t>
            </a:r>
            <a:r>
              <a:rPr lang="en-US" sz="1400">
                <a:latin typeface="Times New Roman" pitchFamily="18" charset="0"/>
                <a:cs typeface="Times New Roman" pitchFamily="18" charset="0"/>
              </a:rPr>
              <a:t>tỉ</a:t>
            </a:r>
            <a:r>
              <a:rPr lang="vi-VN" sz="1400">
                <a:latin typeface="Times New Roman" pitchFamily="18" charset="0"/>
                <a:cs typeface="Times New Roman" pitchFamily="18" charset="0"/>
              </a:rPr>
              <a:t>nh Qu</a:t>
            </a:r>
            <a:r>
              <a:rPr lang="en-US" sz="1400">
                <a:latin typeface="Times New Roman" pitchFamily="18" charset="0"/>
                <a:cs typeface="Times New Roman" pitchFamily="18" charset="0"/>
              </a:rPr>
              <a:t>ả</a:t>
            </a:r>
            <a:r>
              <a:rPr lang="vi-VN" sz="1400">
                <a:latin typeface="Times New Roman" pitchFamily="18" charset="0"/>
                <a:cs typeface="Times New Roman" pitchFamily="18" charset="0"/>
              </a:rPr>
              <a:t>ng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ông; đến viếng v</a:t>
            </a:r>
            <a:r>
              <a:rPr lang="en-US" sz="1400">
                <a:latin typeface="Times New Roman" pitchFamily="18" charset="0"/>
                <a:cs typeface="Times New Roman" pitchFamily="18" charset="0"/>
              </a:rPr>
              <a:t>à đặ</a:t>
            </a:r>
            <a:r>
              <a:rPr lang="vi-VN" sz="1400">
                <a:latin typeface="Times New Roman" pitchFamily="18" charset="0"/>
                <a:cs typeface="Times New Roman" pitchFamily="18" charset="0"/>
              </a:rPr>
              <a:t>t v</a:t>
            </a:r>
            <a:r>
              <a:rPr lang="en-US" sz="1400">
                <a:latin typeface="Times New Roman" pitchFamily="18" charset="0"/>
                <a:cs typeface="Times New Roman" pitchFamily="18" charset="0"/>
              </a:rPr>
              <a:t>ò</a:t>
            </a:r>
            <a:r>
              <a:rPr lang="vi-VN" sz="1400">
                <a:latin typeface="Times New Roman" pitchFamily="18" charset="0"/>
                <a:cs typeface="Times New Roman" pitchFamily="18" charset="0"/>
              </a:rPr>
              <a:t>ng hoa tại Mộ Liệt sĩ c</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ch mạng Việt Nam Phạm Hồng T</a:t>
            </a:r>
            <a:r>
              <a:rPr lang="en-US" sz="1400">
                <a:latin typeface="Times New Roman" pitchFamily="18" charset="0"/>
                <a:cs typeface="Times New Roman" pitchFamily="18" charset="0"/>
              </a:rPr>
              <a:t>hái</a:t>
            </a:r>
            <a:r>
              <a:rPr lang="vi-VN" sz="1400">
                <a:latin typeface="Times New Roman" pitchFamily="18" charset="0"/>
                <a:cs typeface="Times New Roman" pitchFamily="18" charset="0"/>
              </a:rPr>
              <a:t>; thăm Đài t</a:t>
            </a:r>
            <a:r>
              <a:rPr lang="en-US" sz="1400">
                <a:latin typeface="Times New Roman" pitchFamily="18" charset="0"/>
                <a:cs typeface="Times New Roman" pitchFamily="18" charset="0"/>
              </a:rPr>
              <a:t>ưở</a:t>
            </a:r>
            <a:r>
              <a:rPr lang="vi-VN" sz="1400">
                <a:latin typeface="Times New Roman" pitchFamily="18" charset="0"/>
                <a:cs typeface="Times New Roman" pitchFamily="18" charset="0"/>
              </a:rPr>
              <a:t>ng niệm Tôn Trung S</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n</a:t>
            </a:r>
            <a:r>
              <a:rPr lang="en-US" sz="1400">
                <a:latin typeface="Times New Roman" pitchFamily="18" charset="0"/>
                <a:cs typeface="Times New Roman" pitchFamily="18" charset="0"/>
              </a:rPr>
              <a:t>,</a:t>
            </a:r>
            <a:r>
              <a:rPr lang="vi-VN" sz="1400">
                <a:latin typeface="Times New Roman" pitchFamily="18" charset="0"/>
                <a:cs typeface="Times New Roman" pitchFamily="18" charset="0"/>
              </a:rPr>
              <a:t> Khu d</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 tích Hội Thanh ni</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Cách m</a:t>
            </a:r>
            <a:r>
              <a:rPr lang="en-US" sz="1400">
                <a:latin typeface="Times New Roman" pitchFamily="18" charset="0"/>
                <a:cs typeface="Times New Roman" pitchFamily="18" charset="0"/>
              </a:rPr>
              <a:t>ạ</a:t>
            </a:r>
            <a:r>
              <a:rPr lang="vi-VN" sz="1400">
                <a:latin typeface="Times New Roman" pitchFamily="18" charset="0"/>
                <a:cs typeface="Times New Roman" pitchFamily="18" charset="0"/>
              </a:rPr>
              <a:t>ng Việt Nam</a:t>
            </a:r>
            <a:r>
              <a:rPr lang="en-US" sz="1400">
                <a:latin typeface="Times New Roman" pitchFamily="18" charset="0"/>
                <a:cs typeface="Times New Roman" pitchFamily="18" charset="0"/>
              </a:rPr>
              <a:t>.</a:t>
            </a:r>
            <a:endParaRPr lang="en-US" sz="1400" b="1">
              <a:latin typeface="Times New Roman" pitchFamily="18" charset="0"/>
              <a:cs typeface="Times New Roman" pitchFamily="18" charset="0"/>
            </a:endParaRPr>
          </a:p>
          <a:p>
            <a:pPr defTabSz="457200"/>
            <a:r>
              <a:rPr lang="en-US" sz="1400" smtClean="0">
                <a:latin typeface="Times New Roman" pitchFamily="18" charset="0"/>
                <a:cs typeface="Times New Roman" pitchFamily="18" charset="0"/>
              </a:rPr>
              <a:t>	</a:t>
            </a:r>
            <a:r>
              <a:rPr lang="vi-VN" sz="1400" b="1" smtClean="0">
                <a:latin typeface="Times New Roman" pitchFamily="18" charset="0"/>
                <a:cs typeface="Times New Roman" pitchFamily="18" charset="0"/>
              </a:rPr>
              <a:t>II</a:t>
            </a:r>
            <a:r>
              <a:rPr lang="vi-VN" sz="1400" b="1">
                <a:latin typeface="Times New Roman" pitchFamily="18" charset="0"/>
                <a:cs typeface="Times New Roman" pitchFamily="18" charset="0"/>
              </a:rPr>
              <a:t>. NHỮNG NỘI DUNG CHÍNH TRONG HỘI ĐÀM, TIẾP </a:t>
            </a:r>
            <a:r>
              <a:rPr lang="en-US" sz="1400" b="1">
                <a:latin typeface="Times New Roman" pitchFamily="18" charset="0"/>
                <a:cs typeface="Times New Roman" pitchFamily="18" charset="0"/>
              </a:rPr>
              <a:t>XÚC</a:t>
            </a:r>
          </a:p>
          <a:p>
            <a:pPr defTabSz="457200"/>
            <a:r>
              <a:rPr lang="en-US" sz="1400" smtClean="0">
                <a:latin typeface="Times New Roman" pitchFamily="18" charset="0"/>
                <a:cs typeface="Times New Roman" pitchFamily="18" charset="0"/>
              </a:rPr>
              <a:t>	</a:t>
            </a:r>
            <a:r>
              <a:rPr lang="vi-VN" sz="1400" b="1" smtClean="0">
                <a:latin typeface="Times New Roman" pitchFamily="18" charset="0"/>
                <a:cs typeface="Times New Roman" pitchFamily="18" charset="0"/>
              </a:rPr>
              <a:t>I</a:t>
            </a:r>
            <a:r>
              <a:rPr lang="vi-VN" sz="1400" b="1">
                <a:latin typeface="Times New Roman" pitchFamily="18" charset="0"/>
                <a:cs typeface="Times New Roman" pitchFamily="18" charset="0"/>
              </a:rPr>
              <a:t>. C</a:t>
            </a:r>
            <a:r>
              <a:rPr lang="en-US" sz="1400" b="1">
                <a:latin typeface="Times New Roman" pitchFamily="18" charset="0"/>
                <a:cs typeface="Times New Roman" pitchFamily="18" charset="0"/>
              </a:rPr>
              <a:t>á</a:t>
            </a:r>
            <a:r>
              <a:rPr lang="vi-VN" sz="1400" b="1">
                <a:latin typeface="Times New Roman" pitchFamily="18" charset="0"/>
                <a:cs typeface="Times New Roman" pitchFamily="18" charset="0"/>
              </a:rPr>
              <a:t>c ý ki</a:t>
            </a:r>
            <a:r>
              <a:rPr lang="en-US" sz="1400" b="1">
                <a:latin typeface="Times New Roman" pitchFamily="18" charset="0"/>
                <a:cs typeface="Times New Roman" pitchFamily="18" charset="0"/>
              </a:rPr>
              <a:t>ế</a:t>
            </a:r>
            <a:r>
              <a:rPr lang="vi-VN" sz="1400" b="1">
                <a:latin typeface="Times New Roman" pitchFamily="18" charset="0"/>
                <a:cs typeface="Times New Roman" pitchFamily="18" charset="0"/>
              </a:rPr>
              <a:t>n của l</a:t>
            </a:r>
            <a:r>
              <a:rPr lang="en-US" sz="1400" b="1">
                <a:latin typeface="Times New Roman" pitchFamily="18" charset="0"/>
                <a:cs typeface="Times New Roman" pitchFamily="18" charset="0"/>
              </a:rPr>
              <a:t>ã</a:t>
            </a:r>
            <a:r>
              <a:rPr lang="vi-VN" sz="1400" b="1">
                <a:latin typeface="Times New Roman" pitchFamily="18" charset="0"/>
                <a:cs typeface="Times New Roman" pitchFamily="18" charset="0"/>
              </a:rPr>
              <a:t>nh đạo Trung Quốc</a:t>
            </a:r>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Lãnh </a:t>
            </a:r>
            <a:r>
              <a:rPr lang="vi-VN" sz="1400">
                <a:latin typeface="Times New Roman" pitchFamily="18" charset="0"/>
                <a:cs typeface="Times New Roman" pitchFamily="18" charset="0"/>
              </a:rPr>
              <a:t>đạo </a:t>
            </a:r>
            <a:r>
              <a:rPr lang="en-US" sz="1400">
                <a:latin typeface="Times New Roman" pitchFamily="18" charset="0"/>
                <a:cs typeface="Times New Roman" pitchFamily="18" charset="0"/>
              </a:rPr>
              <a:t>Đả</a:t>
            </a:r>
            <a:r>
              <a:rPr lang="vi-VN" sz="1400">
                <a:latin typeface="Times New Roman" pitchFamily="18" charset="0"/>
                <a:cs typeface="Times New Roman" pitchFamily="18" charset="0"/>
              </a:rPr>
              <a:t>ng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Nh</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nu</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c Trung Quốc khẳng định luôn coi trọng v</a:t>
            </a:r>
            <a:r>
              <a:rPr lang="en-US" sz="1400">
                <a:latin typeface="Times New Roman" pitchFamily="18" charset="0"/>
                <a:cs typeface="Times New Roman" pitchFamily="18" charset="0"/>
              </a:rPr>
              <a:t>à </a:t>
            </a:r>
            <a:r>
              <a:rPr lang="vi-VN" sz="1400">
                <a:latin typeface="Times New Roman" pitchFamily="18" charset="0"/>
                <a:cs typeface="Times New Roman" pitchFamily="18" charset="0"/>
              </a:rPr>
              <a:t>ủng hộ v</a:t>
            </a:r>
            <a:r>
              <a:rPr lang="en-US" sz="1400">
                <a:latin typeface="Times New Roman" pitchFamily="18" charset="0"/>
                <a:cs typeface="Times New Roman" pitchFamily="18" charset="0"/>
              </a:rPr>
              <a:t>iệ</a:t>
            </a:r>
            <a:r>
              <a:rPr lang="vi-VN" sz="1400">
                <a:latin typeface="Times New Roman" pitchFamily="18" charset="0"/>
                <a:cs typeface="Times New Roman" pitchFamily="18" charset="0"/>
              </a:rPr>
              <a:t>c </a:t>
            </a:r>
            <a:r>
              <a:rPr lang="en-US" sz="1400">
                <a:latin typeface="Times New Roman" pitchFamily="18" charset="0"/>
                <a:cs typeface="Times New Roman" pitchFamily="18" charset="0"/>
              </a:rPr>
              <a:t>tăng </a:t>
            </a:r>
            <a:r>
              <a:rPr lang="vi-VN" sz="1400">
                <a:latin typeface="Times New Roman" pitchFamily="18" charset="0"/>
                <a:cs typeface="Times New Roman" pitchFamily="18" charset="0"/>
              </a:rPr>
              <a:t>cư</a:t>
            </a:r>
            <a:r>
              <a:rPr lang="en-US" sz="1400">
                <a:latin typeface="Times New Roman" pitchFamily="18" charset="0"/>
                <a:cs typeface="Times New Roman" pitchFamily="18" charset="0"/>
              </a:rPr>
              <a:t>ờ</a:t>
            </a:r>
            <a:r>
              <a:rPr lang="vi-VN" sz="1400">
                <a:latin typeface="Times New Roman" pitchFamily="18" charset="0"/>
                <a:cs typeface="Times New Roman" pitchFamily="18" charset="0"/>
              </a:rPr>
              <a:t>ng giao l</a:t>
            </a:r>
            <a:r>
              <a:rPr lang="en-US" sz="1400">
                <a:latin typeface="Times New Roman" pitchFamily="18" charset="0"/>
                <a:cs typeface="Times New Roman" pitchFamily="18" charset="0"/>
              </a:rPr>
              <a:t>ưu </a:t>
            </a:r>
            <a:r>
              <a:rPr lang="vi-VN" sz="1400">
                <a:latin typeface="Times New Roman" pitchFamily="18" charset="0"/>
                <a:cs typeface="Times New Roman" pitchFamily="18" charset="0"/>
              </a:rPr>
              <a:t>hợp tác giữa Đại hội Đại biểu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dâ</a:t>
            </a:r>
            <a:r>
              <a:rPr lang="vi-VN" sz="1400">
                <a:latin typeface="Times New Roman" pitchFamily="18" charset="0"/>
                <a:cs typeface="Times New Roman" pitchFamily="18" charset="0"/>
              </a:rPr>
              <a:t>n t</a:t>
            </a:r>
            <a:r>
              <a:rPr lang="en-US" sz="1400">
                <a:latin typeface="Times New Roman" pitchFamily="18" charset="0"/>
                <a:cs typeface="Times New Roman" pitchFamily="18" charset="0"/>
              </a:rPr>
              <a:t>oàn</a:t>
            </a:r>
            <a:r>
              <a:rPr lang="vi-VN" sz="1400">
                <a:latin typeface="Times New Roman" pitchFamily="18" charset="0"/>
                <a:cs typeface="Times New Roman" pitchFamily="18" charset="0"/>
              </a:rPr>
              <a:t> quốc Trung Quốc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Quốc hội Việt Nam cũng như giao lưu hữu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giữ</a:t>
            </a:r>
            <a:r>
              <a:rPr lang="en-US" sz="1400">
                <a:latin typeface="Times New Roman" pitchFamily="18" charset="0"/>
                <a:cs typeface="Times New Roman" pitchFamily="18" charset="0"/>
              </a:rPr>
              <a:t>a</a:t>
            </a:r>
            <a:r>
              <a:rPr lang="vi-VN" sz="1400">
                <a:latin typeface="Times New Roman" pitchFamily="18" charset="0"/>
                <a:cs typeface="Times New Roman" pitchFamily="18" charset="0"/>
              </a:rPr>
              <a:t> nh</a:t>
            </a:r>
            <a:r>
              <a:rPr lang="en-US" sz="1400">
                <a:latin typeface="Times New Roman" pitchFamily="18" charset="0"/>
                <a:cs typeface="Times New Roman" pitchFamily="18" charset="0"/>
              </a:rPr>
              <a:t>ân</a:t>
            </a:r>
            <a:r>
              <a:rPr lang="vi-VN" sz="1400">
                <a:latin typeface="Times New Roman" pitchFamily="18" charset="0"/>
                <a:cs typeface="Times New Roman" pitchFamily="18" charset="0"/>
              </a:rPr>
              <a:t> d</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hai nước, cho r</a:t>
            </a:r>
            <a:r>
              <a:rPr lang="en-US" sz="1400">
                <a:latin typeface="Times New Roman" pitchFamily="18" charset="0"/>
                <a:cs typeface="Times New Roman" pitchFamily="18" charset="0"/>
              </a:rPr>
              <a:t>ằ</a:t>
            </a:r>
            <a:r>
              <a:rPr lang="vi-VN" sz="1400">
                <a:latin typeface="Times New Roman" pitchFamily="18" charset="0"/>
                <a:cs typeface="Times New Roman" pitchFamily="18" charset="0"/>
              </a:rPr>
              <a:t>ng đây là th</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nh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ố quan trọng của quan hệ đối t</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c hợp </a:t>
            </a:r>
            <a:r>
              <a:rPr lang="es-ES" sz="1400">
                <a:latin typeface="Times New Roman" pitchFamily="18" charset="0"/>
                <a:cs typeface="Times New Roman" pitchFamily="18" charset="0"/>
              </a:rPr>
              <a:t>tác </a:t>
            </a:r>
            <a:r>
              <a:rPr lang="vi-VN" sz="1400">
                <a:latin typeface="Times New Roman" pitchFamily="18" charset="0"/>
                <a:cs typeface="Times New Roman" pitchFamily="18" charset="0"/>
              </a:rPr>
              <a:t>chiến </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8</a:t>
              </a:r>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5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K</a:t>
            </a:r>
            <a:r>
              <a:rPr lang="vi-VN" sz="1600" b="1" smtClean="0">
                <a:latin typeface="Times New Roman" pitchFamily="18" charset="0"/>
                <a:cs typeface="Times New Roman" pitchFamily="18" charset="0"/>
              </a:rPr>
              <a:t>ết </a:t>
            </a:r>
            <a:r>
              <a:rPr lang="vi-VN" sz="1600" b="1">
                <a:latin typeface="Times New Roman" pitchFamily="18" charset="0"/>
                <a:cs typeface="Times New Roman" pitchFamily="18" charset="0"/>
              </a:rPr>
              <a:t>quả chuyến thăm hữu nghị chính </a:t>
            </a:r>
            <a:r>
              <a:rPr lang="vi-VN" sz="1600" b="1" smtClean="0">
                <a:latin typeface="Times New Roman" pitchFamily="18" charset="0"/>
                <a:cs typeface="Times New Roman" pitchFamily="18" charset="0"/>
              </a:rPr>
              <a:t>thức</a:t>
            </a:r>
            <a:r>
              <a:rPr lang="en-US" sz="1600" b="1" smtClean="0">
                <a:latin typeface="Times New Roman" pitchFamily="18" charset="0"/>
                <a:cs typeface="Times New Roman" pitchFamily="18" charset="0"/>
              </a:rPr>
              <a:t>…</a:t>
            </a:r>
            <a:r>
              <a:rPr lang="vi-VN" sz="1600" b="1" smtClean="0">
                <a:latin typeface="Times New Roman" pitchFamily="18" charset="0"/>
                <a:cs typeface="Times New Roman" pitchFamily="18" charset="0"/>
              </a:rPr>
              <a:t> </a:t>
            </a:r>
            <a:r>
              <a:rPr lang="en-US" sz="1600" b="1" smtClean="0">
                <a:latin typeface="Times New Roman" pitchFamily="18" charset="0"/>
                <a:cs typeface="Times New Roman" pitchFamily="18" charset="0"/>
              </a:rPr>
              <a:t>(tiếp)</a:t>
            </a:r>
          </a:p>
        </p:txBody>
      </p:sp>
      <p:sp>
        <p:nvSpPr>
          <p:cNvPr id="17" name="TextBox 16"/>
          <p:cNvSpPr txBox="1"/>
          <p:nvPr/>
        </p:nvSpPr>
        <p:spPr>
          <a:xfrm>
            <a:off x="533400" y="1329214"/>
            <a:ext cx="5829300" cy="9110186"/>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l</a:t>
            </a:r>
            <a:r>
              <a:rPr lang="vi-VN" sz="1400" smtClean="0">
                <a:latin typeface="Times New Roman" pitchFamily="18" charset="0"/>
                <a:cs typeface="Times New Roman" pitchFamily="18" charset="0"/>
              </a:rPr>
              <a:t>ược </a:t>
            </a:r>
            <a:r>
              <a:rPr lang="en-US" sz="1400">
                <a:latin typeface="Times New Roman" pitchFamily="18" charset="0"/>
                <a:cs typeface="Times New Roman" pitchFamily="18" charset="0"/>
              </a:rPr>
              <a:t>toàn </a:t>
            </a:r>
            <a:r>
              <a:rPr lang="fr-FR" sz="1400">
                <a:latin typeface="Times New Roman" pitchFamily="18" charset="0"/>
                <a:cs typeface="Times New Roman" pitchFamily="18" charset="0"/>
              </a:rPr>
              <a:t>diện </a:t>
            </a:r>
            <a:r>
              <a:rPr lang="vi-VN" sz="1400">
                <a:latin typeface="Times New Roman" pitchFamily="18" charset="0"/>
                <a:cs typeface="Times New Roman" pitchFamily="18" charset="0"/>
              </a:rPr>
              <a:t>Trung Quốc - Việt Nam. Chủ tịch Đại hội đại bi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u nhân dân toàn quốc Trung Quốc Tr</a:t>
            </a:r>
            <a:r>
              <a:rPr lang="en-US" sz="1400">
                <a:latin typeface="Times New Roman" pitchFamily="18" charset="0"/>
                <a:cs typeface="Times New Roman" pitchFamily="18" charset="0"/>
              </a:rPr>
              <a:t>ươ</a:t>
            </a:r>
            <a:r>
              <a:rPr lang="vi-VN" sz="1400">
                <a:latin typeface="Times New Roman" pitchFamily="18" charset="0"/>
                <a:cs typeface="Times New Roman" pitchFamily="18" charset="0"/>
              </a:rPr>
              <a:t>ng Đức Giang cho bi</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t tăng cường h</a:t>
            </a:r>
            <a:r>
              <a:rPr lang="en-US" sz="1400">
                <a:latin typeface="Times New Roman" pitchFamily="18" charset="0"/>
                <a:cs typeface="Times New Roman" pitchFamily="18" charset="0"/>
              </a:rPr>
              <a:t>ợp t</a:t>
            </a:r>
            <a:r>
              <a:rPr lang="vi-VN" sz="1400">
                <a:latin typeface="Times New Roman" pitchFamily="18" charset="0"/>
                <a:cs typeface="Times New Roman" pitchFamily="18" charset="0"/>
              </a:rPr>
              <a:t>ác giữa h</a:t>
            </a:r>
            <a:r>
              <a:rPr lang="en-US" sz="1400">
                <a:latin typeface="Times New Roman" pitchFamily="18" charset="0"/>
                <a:cs typeface="Times New Roman" pitchFamily="18" charset="0"/>
              </a:rPr>
              <a:t>ai</a:t>
            </a:r>
            <a:r>
              <a:rPr lang="vi-VN" sz="1400">
                <a:latin typeface="Times New Roman" pitchFamily="18" charset="0"/>
                <a:cs typeface="Times New Roman" pitchFamily="18" charset="0"/>
              </a:rPr>
              <a:t> c</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 quan lập ph</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p c</a:t>
            </a:r>
            <a:r>
              <a:rPr lang="en-US" sz="1400">
                <a:latin typeface="Times New Roman" pitchFamily="18" charset="0"/>
                <a:cs typeface="Times New Roman" pitchFamily="18" charset="0"/>
              </a:rPr>
              <a:t>ũ</a:t>
            </a:r>
            <a:r>
              <a:rPr lang="vi-VN" sz="1400">
                <a:latin typeface="Times New Roman" pitchFamily="18" charset="0"/>
                <a:cs typeface="Times New Roman" pitchFamily="18" charset="0"/>
              </a:rPr>
              <a:t>ng l</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thực hiện ý </a:t>
            </a:r>
            <a:r>
              <a:rPr lang="en-US" sz="1400">
                <a:latin typeface="Times New Roman" pitchFamily="18" charset="0"/>
                <a:cs typeface="Times New Roman" pitchFamily="18" charset="0"/>
              </a:rPr>
              <a:t>kiến chỉ đạo</a:t>
            </a:r>
            <a:r>
              <a:rPr lang="vi-VN" sz="1400">
                <a:latin typeface="Times New Roman" pitchFamily="18" charset="0"/>
                <a:cs typeface="Times New Roman" pitchFamily="18" charset="0"/>
              </a:rPr>
              <a:t> của Tổng B</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 thư, Chủ tịch nước </a:t>
            </a:r>
            <a:r>
              <a:rPr lang="en-US" sz="1400">
                <a:latin typeface="Times New Roman" pitchFamily="18" charset="0"/>
                <a:cs typeface="Times New Roman" pitchFamily="18" charset="0"/>
              </a:rPr>
              <a:t>Trung Quốc</a:t>
            </a:r>
            <a:r>
              <a:rPr lang="vi-VN" sz="1400">
                <a:latin typeface="Times New Roman" pitchFamily="18" charset="0"/>
                <a:cs typeface="Times New Roman" pitchFamily="18" charset="0"/>
              </a:rPr>
              <a:t> T</a:t>
            </a:r>
            <a:r>
              <a:rPr lang="en-US" sz="1400">
                <a:latin typeface="Times New Roman" pitchFamily="18" charset="0"/>
                <a:cs typeface="Times New Roman" pitchFamily="18" charset="0"/>
              </a:rPr>
              <a:t>ậ</a:t>
            </a:r>
            <a:r>
              <a:rPr lang="vi-VN" sz="1400">
                <a:latin typeface="Times New Roman" pitchFamily="18" charset="0"/>
                <a:cs typeface="Times New Roman" pitchFamily="18" charset="0"/>
              </a:rPr>
              <a:t>p C</a:t>
            </a:r>
            <a:r>
              <a:rPr lang="en-US" sz="1400">
                <a:latin typeface="Times New Roman" pitchFamily="18" charset="0"/>
                <a:cs typeface="Times New Roman" pitchFamily="18" charset="0"/>
              </a:rPr>
              <a:t>ậ</a:t>
            </a:r>
            <a:r>
              <a:rPr lang="vi-VN" sz="1400">
                <a:latin typeface="Times New Roman" pitchFamily="18" charset="0"/>
                <a:cs typeface="Times New Roman" pitchFamily="18" charset="0"/>
              </a:rPr>
              <a:t>n B</a:t>
            </a:r>
            <a:r>
              <a:rPr lang="en-US" sz="1400">
                <a:latin typeface="Times New Roman" pitchFamily="18" charset="0"/>
                <a:cs typeface="Times New Roman" pitchFamily="18" charset="0"/>
              </a:rPr>
              <a:t>ì</a:t>
            </a:r>
            <a:r>
              <a:rPr lang="vi-VN" sz="1400">
                <a:latin typeface="Times New Roman" pitchFamily="18" charset="0"/>
                <a:cs typeface="Times New Roman" pitchFamily="18" charset="0"/>
              </a:rPr>
              <a:t>nh.</a:t>
            </a:r>
            <a:endParaRPr lang="en-US" sz="1400">
              <a:latin typeface="Times New Roman" pitchFamily="18" charset="0"/>
              <a:cs typeface="Times New Roman" pitchFamily="18" charset="0"/>
            </a:endParaRPr>
          </a:p>
          <a:p>
            <a:pPr algn="just" defTabSz="457200"/>
            <a:r>
              <a:rPr lang="es-ES" sz="1400" smtClean="0">
                <a:latin typeface="Times New Roman" pitchFamily="18" charset="0"/>
                <a:cs typeface="Times New Roman" pitchFamily="18" charset="0"/>
              </a:rPr>
              <a:t>	Đánh </a:t>
            </a:r>
            <a:r>
              <a:rPr lang="vi-VN" sz="1400">
                <a:latin typeface="Times New Roman" pitchFamily="18" charset="0"/>
                <a:cs typeface="Times New Roman" pitchFamily="18" charset="0"/>
              </a:rPr>
              <a:t>gi</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 cao sự hợp </a:t>
            </a:r>
            <a:r>
              <a:rPr lang="es-ES" sz="1400">
                <a:latin typeface="Times New Roman" pitchFamily="18" charset="0"/>
                <a:cs typeface="Times New Roman" pitchFamily="18" charset="0"/>
              </a:rPr>
              <a:t>tác, </a:t>
            </a:r>
            <a:r>
              <a:rPr lang="vi-VN" sz="1400">
                <a:latin typeface="Times New Roman" pitchFamily="18" charset="0"/>
                <a:cs typeface="Times New Roman" pitchFamily="18" charset="0"/>
              </a:rPr>
              <a:t>giao lưu s</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u rộng gi</a:t>
            </a:r>
            <a:r>
              <a:rPr lang="en-US" sz="1400">
                <a:latin typeface="Times New Roman" pitchFamily="18" charset="0"/>
                <a:cs typeface="Times New Roman" pitchFamily="18" charset="0"/>
              </a:rPr>
              <a:t>ữa </a:t>
            </a:r>
            <a:r>
              <a:rPr lang="vi-VN" sz="1400">
                <a:latin typeface="Times New Roman" pitchFamily="18" charset="0"/>
                <a:cs typeface="Times New Roman" pitchFamily="18" charset="0"/>
              </a:rPr>
              <a:t>Đại hội Đại bi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u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d</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toàn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Trung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v</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i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hội </a:t>
            </a:r>
            <a:r>
              <a:rPr lang="fr-FR" sz="1400">
                <a:latin typeface="Times New Roman" pitchFamily="18" charset="0"/>
                <a:cs typeface="Times New Roman" pitchFamily="18" charset="0"/>
              </a:rPr>
              <a:t>Việt </a:t>
            </a:r>
            <a:r>
              <a:rPr lang="vi-VN" sz="1400">
                <a:latin typeface="Times New Roman" pitchFamily="18" charset="0"/>
                <a:cs typeface="Times New Roman" pitchFamily="18" charset="0"/>
              </a:rPr>
              <a:t>Nam, Nhóm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sỹ hữu nghị hai nước hoạt động tích c</a:t>
            </a:r>
            <a:r>
              <a:rPr lang="en-US" sz="1400">
                <a:latin typeface="Times New Roman" pitchFamily="18" charset="0"/>
                <a:cs typeface="Times New Roman" pitchFamily="18" charset="0"/>
              </a:rPr>
              <a:t>ự</a:t>
            </a:r>
            <a:r>
              <a:rPr lang="vi-VN" sz="1400">
                <a:latin typeface="Times New Roman" pitchFamily="18" charset="0"/>
                <a:cs typeface="Times New Roman" pitchFamily="18" charset="0"/>
              </a:rPr>
              <a:t>c; </a:t>
            </a:r>
            <a:r>
              <a:rPr lang="en-US" sz="1400">
                <a:latin typeface="Times New Roman" pitchFamily="18" charset="0"/>
                <a:cs typeface="Times New Roman" pitchFamily="18" charset="0"/>
              </a:rPr>
              <a:t>hợp</a:t>
            </a:r>
            <a:r>
              <a:rPr lang="vi-VN" sz="1400">
                <a:latin typeface="Times New Roman" pitchFamily="18" charset="0"/>
                <a:cs typeface="Times New Roman" pitchFamily="18" charset="0"/>
              </a:rPr>
              <a:t> tác </a:t>
            </a:r>
            <a:r>
              <a:rPr lang="en-US" sz="1400">
                <a:latin typeface="Times New Roman" pitchFamily="18" charset="0"/>
                <a:cs typeface="Times New Roman" pitchFamily="18" charset="0"/>
              </a:rPr>
              <a:t>t</a:t>
            </a:r>
            <a:r>
              <a:rPr lang="de-DE" sz="1400">
                <a:latin typeface="Times New Roman" pitchFamily="18" charset="0"/>
                <a:cs typeface="Times New Roman" pitchFamily="18" charset="0"/>
              </a:rPr>
              <a:t>rên diễn đ</a:t>
            </a:r>
            <a:r>
              <a:rPr lang="vi-VN" sz="1400">
                <a:latin typeface="Times New Roman" pitchFamily="18" charset="0"/>
                <a:cs typeface="Times New Roman" pitchFamily="18" charset="0"/>
              </a:rPr>
              <a:t>àn đa phư</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ng t</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t </a:t>
            </a:r>
            <a:r>
              <a:rPr lang="en-US" sz="1400">
                <a:latin typeface="Times New Roman" pitchFamily="18" charset="0"/>
                <a:cs typeface="Times New Roman" pitchFamily="18" charset="0"/>
              </a:rPr>
              <a:t>đẹ</a:t>
            </a:r>
            <a:r>
              <a:rPr lang="fr-FR" sz="1400">
                <a:latin typeface="Times New Roman" pitchFamily="18" charset="0"/>
                <a:cs typeface="Times New Roman" pitchFamily="18" charset="0"/>
              </a:rPr>
              <a:t>p. </a:t>
            </a:r>
            <a:r>
              <a:rPr lang="vi-VN" sz="1400">
                <a:latin typeface="Times New Roman" pitchFamily="18" charset="0"/>
                <a:cs typeface="Times New Roman" pitchFamily="18" charset="0"/>
              </a:rPr>
              <a:t>Bày tỏ </a:t>
            </a:r>
            <a:r>
              <a:rPr lang="en-US" sz="1400">
                <a:latin typeface="Times New Roman" pitchFamily="18" charset="0"/>
                <a:cs typeface="Times New Roman" pitchFamily="18" charset="0"/>
              </a:rPr>
              <a:t>tin</a:t>
            </a:r>
            <a:r>
              <a:rPr lang="vi-VN" sz="1400">
                <a:latin typeface="Times New Roman" pitchFamily="18" charset="0"/>
                <a:cs typeface="Times New Roman" pitchFamily="18" charset="0"/>
              </a:rPr>
              <a:t> t</a:t>
            </a:r>
            <a:r>
              <a:rPr lang="en-US" sz="1400">
                <a:latin typeface="Times New Roman" pitchFamily="18" charset="0"/>
                <a:cs typeface="Times New Roman" pitchFamily="18" charset="0"/>
              </a:rPr>
              <a:t>ưở</a:t>
            </a:r>
            <a:r>
              <a:rPr lang="vi-VN" sz="1400">
                <a:latin typeface="Times New Roman" pitchFamily="18" charset="0"/>
                <a:cs typeface="Times New Roman" pitchFamily="18" charset="0"/>
              </a:rPr>
              <a:t>ng h</a:t>
            </a:r>
            <a:r>
              <a:rPr lang="en-US" sz="1400">
                <a:latin typeface="Times New Roman" pitchFamily="18" charset="0"/>
                <a:cs typeface="Times New Roman" pitchFamily="18" charset="0"/>
              </a:rPr>
              <a:t>ợp</a:t>
            </a:r>
            <a:r>
              <a:rPr lang="vi-VN" sz="1400">
                <a:latin typeface="Times New Roman" pitchFamily="18" charset="0"/>
                <a:cs typeface="Times New Roman" pitchFamily="18" charset="0"/>
              </a:rPr>
              <a:t> tác giữa hai c</a:t>
            </a:r>
            <a:r>
              <a:rPr lang="en-US" sz="1400">
                <a:latin typeface="Times New Roman" pitchFamily="18" charset="0"/>
                <a:cs typeface="Times New Roman" pitchFamily="18" charset="0"/>
              </a:rPr>
              <a:t>ơ</a:t>
            </a:r>
            <a:r>
              <a:rPr lang="vi-VN" sz="1400">
                <a:latin typeface="Times New Roman" pitchFamily="18" charset="0"/>
                <a:cs typeface="Times New Roman" pitchFamily="18" charset="0"/>
              </a:rPr>
              <a:t> quan lập pháp hai n</a:t>
            </a:r>
            <a:r>
              <a:rPr lang="en-US" sz="1400">
                <a:latin typeface="Times New Roman" pitchFamily="18" charset="0"/>
                <a:cs typeface="Times New Roman" pitchFamily="18" charset="0"/>
              </a:rPr>
              <a:t>ước</a:t>
            </a:r>
            <a:r>
              <a:rPr lang="vi-VN" sz="1400">
                <a:latin typeface="Times New Roman" pitchFamily="18" charset="0"/>
                <a:cs typeface="Times New Roman" pitchFamily="18" charset="0"/>
              </a:rPr>
              <a:t> s</a:t>
            </a:r>
            <a:r>
              <a:rPr lang="en-US" sz="1400">
                <a:latin typeface="Times New Roman" pitchFamily="18" charset="0"/>
                <a:cs typeface="Times New Roman" pitchFamily="18" charset="0"/>
              </a:rPr>
              <a:t>ẽ</a:t>
            </a:r>
            <a:r>
              <a:rPr lang="vi-VN" sz="1400">
                <a:latin typeface="Times New Roman" pitchFamily="18" charset="0"/>
                <a:cs typeface="Times New Roman" pitchFamily="18" charset="0"/>
              </a:rPr>
              <a:t> phát huy vai trò th</a:t>
            </a:r>
            <a:r>
              <a:rPr lang="en-US" sz="1400">
                <a:latin typeface="Times New Roman" pitchFamily="18" charset="0"/>
                <a:cs typeface="Times New Roman" pitchFamily="18" charset="0"/>
              </a:rPr>
              <a:t>úc</a:t>
            </a:r>
            <a:r>
              <a:rPr lang="vi-VN" sz="1400">
                <a:latin typeface="Times New Roman" pitchFamily="18" charset="0"/>
                <a:cs typeface="Times New Roman" pitchFamily="18" charset="0"/>
              </a:rPr>
              <a:t> đẩy quan </a:t>
            </a:r>
            <a:r>
              <a:rPr lang="en-US" sz="1400">
                <a:latin typeface="Times New Roman" pitchFamily="18" charset="0"/>
                <a:cs typeface="Times New Roman" pitchFamily="18" charset="0"/>
              </a:rPr>
              <a:t>h</a:t>
            </a:r>
            <a:r>
              <a:rPr lang="vi-VN" sz="1400">
                <a:latin typeface="Times New Roman" pitchFamily="18" charset="0"/>
                <a:cs typeface="Times New Roman" pitchFamily="18" charset="0"/>
              </a:rPr>
              <a:t>ệ hai nước. Các ủy ban của hai n</a:t>
            </a:r>
            <a:r>
              <a:rPr lang="en-US" sz="1400">
                <a:latin typeface="Times New Roman" pitchFamily="18" charset="0"/>
                <a:cs typeface="Times New Roman" pitchFamily="18" charset="0"/>
              </a:rPr>
              <a:t>ướ</a:t>
            </a:r>
            <a:r>
              <a:rPr lang="vi-VN" sz="1400">
                <a:latin typeface="Times New Roman" pitchFamily="18" charset="0"/>
                <a:cs typeface="Times New Roman" pitchFamily="18" charset="0"/>
              </a:rPr>
              <a:t>c, Hội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sỹ hữu nghị hai bên cần </a:t>
            </a:r>
            <a:r>
              <a:rPr lang="en-US" sz="1400">
                <a:latin typeface="Times New Roman" pitchFamily="18" charset="0"/>
                <a:cs typeface="Times New Roman" pitchFamily="18" charset="0"/>
              </a:rPr>
              <a:t>tăng</a:t>
            </a:r>
            <a:r>
              <a:rPr lang="vi-VN" sz="1400">
                <a:latin typeface="Times New Roman" pitchFamily="18" charset="0"/>
                <a:cs typeface="Times New Roman" pitchFamily="18" charset="0"/>
              </a:rPr>
              <a:t> cường trao </a:t>
            </a:r>
            <a:r>
              <a:rPr lang="en-US" sz="1400">
                <a:latin typeface="Times New Roman" pitchFamily="18" charset="0"/>
                <a:cs typeface="Times New Roman" pitchFamily="18" charset="0"/>
              </a:rPr>
              <a:t>đổi,</a:t>
            </a:r>
            <a:r>
              <a:rPr lang="vi-VN" sz="1400">
                <a:latin typeface="Times New Roman" pitchFamily="18" charset="0"/>
                <a:cs typeface="Times New Roman" pitchFamily="18" charset="0"/>
              </a:rPr>
              <a:t> giao lưu</a:t>
            </a:r>
            <a:r>
              <a:rPr lang="en-US" sz="1400">
                <a:latin typeface="Times New Roman" pitchFamily="18" charset="0"/>
                <a:cs typeface="Times New Roman" pitchFamily="18" charset="0"/>
              </a:rPr>
              <a:t>,</a:t>
            </a:r>
            <a:r>
              <a:rPr lang="vi-VN" sz="1400">
                <a:latin typeface="Times New Roman" pitchFamily="18" charset="0"/>
                <a:cs typeface="Times New Roman" pitchFamily="18" charset="0"/>
              </a:rPr>
              <a:t> tăng c</a:t>
            </a:r>
            <a:r>
              <a:rPr lang="en-US" sz="1400">
                <a:latin typeface="Times New Roman" pitchFamily="18" charset="0"/>
                <a:cs typeface="Times New Roman" pitchFamily="18" charset="0"/>
              </a:rPr>
              <a:t>ường</a:t>
            </a:r>
            <a:r>
              <a:rPr lang="vi-VN" sz="1400">
                <a:latin typeface="Times New Roman" pitchFamily="18" charset="0"/>
                <a:cs typeface="Times New Roman" pitchFamily="18" charset="0"/>
              </a:rPr>
              <a:t> hi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u biết, nh</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t l</a:t>
            </a:r>
            <a:r>
              <a:rPr lang="en-US" sz="1400">
                <a:latin typeface="Times New Roman" pitchFamily="18" charset="0"/>
                <a:cs typeface="Times New Roman" pitchFamily="18" charset="0"/>
              </a:rPr>
              <a:t>à t</a:t>
            </a:r>
            <a:r>
              <a:rPr lang="vi-VN" sz="1400">
                <a:latin typeface="Times New Roman" pitchFamily="18" charset="0"/>
                <a:cs typeface="Times New Roman" pitchFamily="18" charset="0"/>
              </a:rPr>
              <a:t>hế hệ trẻ. Đại hội Đại biểu Nh</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dân toàn </a:t>
            </a:r>
            <a:r>
              <a:rPr lang="vi-VN" sz="1400">
                <a:latin typeface="Times New Roman" pitchFamily="18" charset="0"/>
                <a:cs typeface="Times New Roman" pitchFamily="18" charset="0"/>
              </a:rPr>
              <a:t>quốc Trung Quốc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Quốc hội Việt Nam đóng vai tr</a:t>
            </a:r>
            <a:r>
              <a:rPr lang="en-US" sz="1400">
                <a:latin typeface="Times New Roman" pitchFamily="18" charset="0"/>
                <a:cs typeface="Times New Roman" pitchFamily="18" charset="0"/>
              </a:rPr>
              <a:t>ò</a:t>
            </a:r>
            <a:r>
              <a:rPr lang="vi-VN" sz="1400">
                <a:latin typeface="Times New Roman" pitchFamily="18" charset="0"/>
                <a:cs typeface="Times New Roman" pitchFamily="18" charset="0"/>
              </a:rPr>
              <a:t> quan trọng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rong xây dựng Nh</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nư</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c ph</a:t>
            </a:r>
            <a:r>
              <a:rPr lang="en-US" sz="1400">
                <a:latin typeface="Times New Roman" pitchFamily="18" charset="0"/>
                <a:cs typeface="Times New Roman" pitchFamily="18" charset="0"/>
              </a:rPr>
              <a:t>á</a:t>
            </a:r>
            <a:r>
              <a:rPr lang="vi-VN" sz="1400">
                <a:latin typeface="Times New Roman" pitchFamily="18" charset="0"/>
                <a:cs typeface="Times New Roman" pitchFamily="18" charset="0"/>
              </a:rPr>
              <a:t>p quyền</a:t>
            </a:r>
            <a:r>
              <a:rPr lang="en-US" sz="140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Việc </a:t>
            </a:r>
            <a:r>
              <a:rPr lang="vi-VN" sz="1400">
                <a:latin typeface="Times New Roman" pitchFamily="18" charset="0"/>
                <a:cs typeface="Times New Roman" pitchFamily="18" charset="0"/>
              </a:rPr>
              <a:t>hai b</a:t>
            </a:r>
            <a:r>
              <a:rPr lang="en-US" sz="1400">
                <a:latin typeface="Times New Roman" pitchFamily="18" charset="0"/>
                <a:cs typeface="Times New Roman" pitchFamily="18" charset="0"/>
              </a:rPr>
              <a:t>ê</a:t>
            </a:r>
            <a:r>
              <a:rPr lang="vi-VN" sz="1400">
                <a:latin typeface="Times New Roman" pitchFamily="18" charset="0"/>
                <a:cs typeface="Times New Roman" pitchFamily="18" charset="0"/>
              </a:rPr>
              <a:t>n ký Thỏa thuận hợp </a:t>
            </a:r>
            <a:r>
              <a:rPr lang="en-US" sz="1400">
                <a:latin typeface="Times New Roman" pitchFamily="18" charset="0"/>
                <a:cs typeface="Times New Roman" pitchFamily="18" charset="0"/>
              </a:rPr>
              <a:t>tác </a:t>
            </a:r>
            <a:r>
              <a:rPr lang="vi-VN" sz="1400">
                <a:latin typeface="Times New Roman" pitchFamily="18" charset="0"/>
                <a:cs typeface="Times New Roman" pitchFamily="18" charset="0"/>
              </a:rPr>
              <a:t>l</a:t>
            </a:r>
            <a:r>
              <a:rPr lang="en-US" sz="1400">
                <a:latin typeface="Times New Roman" pitchFamily="18" charset="0"/>
                <a:cs typeface="Times New Roman" pitchFamily="18" charset="0"/>
              </a:rPr>
              <a:t>à thực</a:t>
            </a:r>
            <a:r>
              <a:rPr lang="vi-VN" sz="1400">
                <a:latin typeface="Times New Roman" pitchFamily="18" charset="0"/>
                <a:cs typeface="Times New Roman" pitchFamily="18" charset="0"/>
              </a:rPr>
              <a:t> hiện nhận th</a:t>
            </a:r>
            <a:r>
              <a:rPr lang="en-US" sz="1400">
                <a:latin typeface="Times New Roman" pitchFamily="18" charset="0"/>
                <a:cs typeface="Times New Roman" pitchFamily="18" charset="0"/>
              </a:rPr>
              <a:t>ứ</a:t>
            </a:r>
            <a:r>
              <a:rPr lang="vi-VN" sz="1400">
                <a:latin typeface="Times New Roman" pitchFamily="18" charset="0"/>
                <a:cs typeface="Times New Roman" pitchFamily="18" charset="0"/>
              </a:rPr>
              <a:t>c chung của l</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nh đạo hai </a:t>
            </a:r>
            <a:r>
              <a:rPr lang="vi-VN" sz="1400" smtClean="0">
                <a:latin typeface="Times New Roman" pitchFamily="18" charset="0"/>
                <a:cs typeface="Times New Roman" pitchFamily="18" charset="0"/>
              </a:rPr>
              <a:t>n</a:t>
            </a:r>
            <a:r>
              <a:rPr lang="en-US" sz="1400">
                <a:latin typeface="Times New Roman" pitchFamily="18" charset="0"/>
                <a:cs typeface="Times New Roman" pitchFamily="18" charset="0"/>
              </a:rPr>
              <a:t>ư</a:t>
            </a:r>
            <a:r>
              <a:rPr lang="vi-VN" sz="1400" smtClean="0">
                <a:latin typeface="Times New Roman" pitchFamily="18" charset="0"/>
                <a:cs typeface="Times New Roman" pitchFamily="18" charset="0"/>
              </a:rPr>
              <a:t>ớc</a:t>
            </a:r>
            <a:r>
              <a:rPr lang="vi-VN" sz="1400">
                <a:latin typeface="Times New Roman" pitchFamily="18" charset="0"/>
                <a:cs typeface="Times New Roman" pitchFamily="18" charset="0"/>
              </a:rPr>
              <a:t>; l</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k</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t quả quan trọng của chuyến thăm Trung Quốc của Chủ tịch Quốc </a:t>
            </a:r>
            <a:r>
              <a:rPr lang="en-US" sz="1400">
                <a:latin typeface="Times New Roman" pitchFamily="18" charset="0"/>
                <a:cs typeface="Times New Roman" pitchFamily="18" charset="0"/>
              </a:rPr>
              <a:t>h</a:t>
            </a:r>
            <a:r>
              <a:rPr lang="vi-VN" sz="1400">
                <a:latin typeface="Times New Roman" pitchFamily="18" charset="0"/>
                <a:cs typeface="Times New Roman" pitchFamily="18" charset="0"/>
              </a:rPr>
              <a:t>ội lần n</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y</a:t>
            </a:r>
            <a:r>
              <a:rPr lang="en-US" sz="140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B</a:t>
            </a:r>
            <a:r>
              <a:rPr lang="en-US" sz="1400">
                <a:latin typeface="Times New Roman" pitchFamily="18" charset="0"/>
                <a:cs typeface="Times New Roman" pitchFamily="18" charset="0"/>
              </a:rPr>
              <a:t>ất</a:t>
            </a:r>
            <a:r>
              <a:rPr lang="vi-VN" sz="1400">
                <a:latin typeface="Times New Roman" pitchFamily="18" charset="0"/>
                <a:cs typeface="Times New Roman" pitchFamily="18" charset="0"/>
              </a:rPr>
              <a:t> đ</a:t>
            </a:r>
            <a:r>
              <a:rPr lang="en-US" sz="1400">
                <a:latin typeface="Times New Roman" pitchFamily="18" charset="0"/>
                <a:cs typeface="Times New Roman" pitchFamily="18" charset="0"/>
              </a:rPr>
              <a:t>ồ</a:t>
            </a:r>
            <a:r>
              <a:rPr lang="vi-VN" sz="1400">
                <a:latin typeface="Times New Roman" pitchFamily="18" charset="0"/>
                <a:cs typeface="Times New Roman" pitchFamily="18" charset="0"/>
              </a:rPr>
              <a:t>ng trên biển gi</a:t>
            </a:r>
            <a:r>
              <a:rPr lang="en-US" sz="1400">
                <a:latin typeface="Times New Roman" pitchFamily="18" charset="0"/>
                <a:cs typeface="Times New Roman" pitchFamily="18" charset="0"/>
              </a:rPr>
              <a:t>ữa</a:t>
            </a:r>
            <a:r>
              <a:rPr lang="vi-VN" sz="1400">
                <a:latin typeface="Times New Roman" pitchFamily="18" charset="0"/>
                <a:cs typeface="Times New Roman" pitchFamily="18" charset="0"/>
              </a:rPr>
              <a:t> hai n</a:t>
            </a:r>
            <a:r>
              <a:rPr lang="en-US" sz="1400">
                <a:latin typeface="Times New Roman" pitchFamily="18" charset="0"/>
                <a:cs typeface="Times New Roman" pitchFamily="18" charset="0"/>
              </a:rPr>
              <a:t>ướ</a:t>
            </a:r>
            <a:r>
              <a:rPr lang="vi-VN" sz="1400">
                <a:latin typeface="Times New Roman" pitchFamily="18" charset="0"/>
                <a:cs typeface="Times New Roman" pitchFamily="18" charset="0"/>
              </a:rPr>
              <a:t>c là th</a:t>
            </a:r>
            <a:r>
              <a:rPr lang="en-US" sz="1400">
                <a:latin typeface="Times New Roman" pitchFamily="18" charset="0"/>
                <a:cs typeface="Times New Roman" pitchFamily="18" charset="0"/>
              </a:rPr>
              <a:t>ự</a:t>
            </a:r>
            <a:r>
              <a:rPr lang="vi-VN" sz="1400">
                <a:latin typeface="Times New Roman" pitchFamily="18" charset="0"/>
                <a:cs typeface="Times New Roman" pitchFamily="18" charset="0"/>
              </a:rPr>
              <a:t>c t</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 khách quan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không th</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 giải quyết một sớm một chi</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u. L</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hai nước láng giềng kh</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 có </a:t>
            </a:r>
            <a:r>
              <a:rPr lang="en-US" sz="1400">
                <a:latin typeface="Times New Roman" pitchFamily="18" charset="0"/>
                <a:cs typeface="Times New Roman" pitchFamily="18" charset="0"/>
              </a:rPr>
              <a:t>thể </a:t>
            </a:r>
            <a:r>
              <a:rPr lang="vi-VN" sz="1400">
                <a:latin typeface="Times New Roman" pitchFamily="18" charset="0"/>
                <a:cs typeface="Times New Roman" pitchFamily="18" charset="0"/>
              </a:rPr>
              <a:t>tránh được va chạm. Hai nư</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c Việt Nam - Trung Quốc núi sông liền mội dải, vừa là đ</a:t>
            </a:r>
            <a:r>
              <a:rPr lang="en-US" sz="1400">
                <a:latin typeface="Times New Roman" pitchFamily="18" charset="0"/>
                <a:cs typeface="Times New Roman" pitchFamily="18" charset="0"/>
              </a:rPr>
              <a:t>ồng</a:t>
            </a:r>
            <a:r>
              <a:rPr lang="vi-VN" sz="1400">
                <a:latin typeface="Times New Roman" pitchFamily="18" charset="0"/>
                <a:cs typeface="Times New Roman" pitchFamily="18" charset="0"/>
              </a:rPr>
              <a:t> ch</a:t>
            </a:r>
            <a:r>
              <a:rPr lang="en-US" sz="1400">
                <a:latin typeface="Times New Roman" pitchFamily="18" charset="0"/>
                <a:cs typeface="Times New Roman" pitchFamily="18" charset="0"/>
              </a:rPr>
              <a:t>í</a:t>
            </a:r>
            <a:r>
              <a:rPr lang="vi-VN" sz="1400">
                <a:latin typeface="Times New Roman" pitchFamily="18" charset="0"/>
                <a:cs typeface="Times New Roman" pitchFamily="18" charset="0"/>
              </a:rPr>
              <a:t> vừa là anh </a:t>
            </a:r>
            <a:r>
              <a:rPr lang="en-US" sz="1400">
                <a:latin typeface="Times New Roman" pitchFamily="18" charset="0"/>
                <a:cs typeface="Times New Roman" pitchFamily="18" charset="0"/>
              </a:rPr>
              <a:t>em, </a:t>
            </a:r>
            <a:r>
              <a:rPr lang="vi-VN" sz="1400">
                <a:latin typeface="Times New Roman" pitchFamily="18" charset="0"/>
                <a:cs typeface="Times New Roman" pitchFamily="18" charset="0"/>
              </a:rPr>
              <a:t>không </a:t>
            </a:r>
            <a:r>
              <a:rPr lang="en-US" sz="1400">
                <a:latin typeface="Times New Roman" pitchFamily="18" charset="0"/>
                <a:cs typeface="Times New Roman" pitchFamily="18" charset="0"/>
              </a:rPr>
              <a:t>thể </a:t>
            </a:r>
            <a:r>
              <a:rPr lang="vi-VN" sz="1400">
                <a:latin typeface="Times New Roman" pitchFamily="18" charset="0"/>
                <a:cs typeface="Times New Roman" pitchFamily="18" charset="0"/>
              </a:rPr>
              <a:t>đ</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 khó khăn nhất th</a:t>
            </a:r>
            <a:r>
              <a:rPr lang="en-US" sz="1400">
                <a:latin typeface="Times New Roman" pitchFamily="18" charset="0"/>
                <a:cs typeface="Times New Roman" pitchFamily="18" charset="0"/>
              </a:rPr>
              <a:t>ời</a:t>
            </a:r>
            <a:r>
              <a:rPr lang="vi-VN" sz="1400">
                <a:latin typeface="Times New Roman" pitchFamily="18" charset="0"/>
                <a:cs typeface="Times New Roman" pitchFamily="18" charset="0"/>
              </a:rPr>
              <a:t> l</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m thay đổi được.</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Hai </a:t>
            </a:r>
            <a:r>
              <a:rPr lang="vi-VN" sz="1400">
                <a:latin typeface="Times New Roman" pitchFamily="18" charset="0"/>
                <a:cs typeface="Times New Roman" pitchFamily="18" charset="0"/>
              </a:rPr>
              <a:t>bên c</a:t>
            </a:r>
            <a:r>
              <a:rPr lang="en-US" sz="1400">
                <a:latin typeface="Times New Roman" pitchFamily="18" charset="0"/>
                <a:cs typeface="Times New Roman" pitchFamily="18" charset="0"/>
              </a:rPr>
              <a:t>ầ</a:t>
            </a:r>
            <a:r>
              <a:rPr lang="vi-VN" sz="1400">
                <a:latin typeface="Times New Roman" pitchFamily="18" charset="0"/>
                <a:cs typeface="Times New Roman" pitchFamily="18" charset="0"/>
              </a:rPr>
              <a:t>n ph</a:t>
            </a:r>
            <a:r>
              <a:rPr lang="en-US" sz="1400">
                <a:latin typeface="Times New Roman" pitchFamily="18" charset="0"/>
                <a:cs typeface="Times New Roman" pitchFamily="18" charset="0"/>
              </a:rPr>
              <a:t>ả</a:t>
            </a:r>
            <a:r>
              <a:rPr lang="vi-VN" sz="1400">
                <a:latin typeface="Times New Roman" pitchFamily="18" charset="0"/>
                <a:cs typeface="Times New Roman" pitchFamily="18" charset="0"/>
              </a:rPr>
              <a:t>i qu</a:t>
            </a:r>
            <a:r>
              <a:rPr lang="en-US" sz="1400">
                <a:latin typeface="Times New Roman" pitchFamily="18" charset="0"/>
                <a:cs typeface="Times New Roman" pitchFamily="18" charset="0"/>
              </a:rPr>
              <a:t>ả</a:t>
            </a:r>
            <a:r>
              <a:rPr lang="vi-VN" sz="1400">
                <a:latin typeface="Times New Roman" pitchFamily="18" charset="0"/>
                <a:cs typeface="Times New Roman" pitchFamily="18" charset="0"/>
              </a:rPr>
              <a:t>n lý, ki</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m soát tốt tình hình, quan trọng nhất là phải hiểu được lợi ích chung của hai bên to </a:t>
            </a:r>
            <a:r>
              <a:rPr lang="en-US" sz="1400">
                <a:latin typeface="Times New Roman" pitchFamily="18" charset="0"/>
                <a:cs typeface="Times New Roman" pitchFamily="18" charset="0"/>
              </a:rPr>
              <a:t>lớ</a:t>
            </a:r>
            <a:r>
              <a:rPr lang="vi-VN" sz="1400">
                <a:latin typeface="Times New Roman" pitchFamily="18" charset="0"/>
                <a:cs typeface="Times New Roman" pitchFamily="18" charset="0"/>
              </a:rPr>
              <a:t>n hơn nhiều so v</a:t>
            </a:r>
            <a:r>
              <a:rPr lang="en-US" sz="1400">
                <a:latin typeface="Times New Roman" pitchFamily="18" charset="0"/>
                <a:cs typeface="Times New Roman" pitchFamily="18" charset="0"/>
              </a:rPr>
              <a:t>ới bất </a:t>
            </a:r>
            <a:r>
              <a:rPr lang="vi-VN" sz="1400">
                <a:latin typeface="Times New Roman" pitchFamily="18" charset="0"/>
                <a:cs typeface="Times New Roman" pitchFamily="18" charset="0"/>
              </a:rPr>
              <a:t>đồng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là l</a:t>
            </a:r>
            <a:r>
              <a:rPr lang="en-US" sz="1400">
                <a:latin typeface="Times New Roman" pitchFamily="18" charset="0"/>
                <a:cs typeface="Times New Roman" pitchFamily="18" charset="0"/>
              </a:rPr>
              <a:t>ợ</a:t>
            </a:r>
            <a:r>
              <a:rPr lang="vi-VN" sz="1400">
                <a:latin typeface="Times New Roman" pitchFamily="18" charset="0"/>
                <a:cs typeface="Times New Roman" pitchFamily="18" charset="0"/>
              </a:rPr>
              <a:t>i ích c</a:t>
            </a:r>
            <a:r>
              <a:rPr lang="en-US" sz="1400">
                <a:latin typeface="Times New Roman" pitchFamily="18" charset="0"/>
                <a:cs typeface="Times New Roman" pitchFamily="18" charset="0"/>
              </a:rPr>
              <a:t>ă</a:t>
            </a:r>
            <a:r>
              <a:rPr lang="vi-VN" sz="1400">
                <a:latin typeface="Times New Roman" pitchFamily="18" charset="0"/>
                <a:cs typeface="Times New Roman" pitchFamily="18" charset="0"/>
              </a:rPr>
              <a:t>n bản của hai </a:t>
            </a:r>
            <a:r>
              <a:rPr lang="en-US" sz="1400">
                <a:latin typeface="Times New Roman" pitchFamily="18" charset="0"/>
                <a:cs typeface="Times New Roman" pitchFamily="18" charset="0"/>
              </a:rPr>
              <a:t>Đả</a:t>
            </a:r>
            <a:r>
              <a:rPr lang="vi-VN" sz="1400">
                <a:latin typeface="Times New Roman" pitchFamily="18" charset="0"/>
                <a:cs typeface="Times New Roman" pitchFamily="18" charset="0"/>
              </a:rPr>
              <a:t>ng, hai nư</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c. </a:t>
            </a:r>
            <a:r>
              <a:rPr lang="de-DE" sz="1400">
                <a:latin typeface="Times New Roman" pitchFamily="18" charset="0"/>
                <a:cs typeface="Times New Roman" pitchFamily="18" charset="0"/>
              </a:rPr>
              <a:t>Nếu </a:t>
            </a:r>
            <a:r>
              <a:rPr lang="vi-VN" sz="1400">
                <a:latin typeface="Times New Roman" pitchFamily="18" charset="0"/>
                <a:cs typeface="Times New Roman" pitchFamily="18" charset="0"/>
              </a:rPr>
              <a:t>th</a:t>
            </a:r>
            <a:r>
              <a:rPr lang="en-US" sz="1400">
                <a:latin typeface="Times New Roman" pitchFamily="18" charset="0"/>
                <a:cs typeface="Times New Roman" pitchFamily="18" charset="0"/>
              </a:rPr>
              <a:t>ú</a:t>
            </a:r>
            <a:r>
              <a:rPr lang="vi-VN" sz="1400">
                <a:latin typeface="Times New Roman" pitchFamily="18" charset="0"/>
                <a:cs typeface="Times New Roman" pitchFamily="18" charset="0"/>
              </a:rPr>
              <a:t>c đ</a:t>
            </a:r>
            <a:r>
              <a:rPr lang="en-US" sz="1400">
                <a:latin typeface="Times New Roman" pitchFamily="18" charset="0"/>
                <a:cs typeface="Times New Roman" pitchFamily="18" charset="0"/>
              </a:rPr>
              <a:t>ẩ</a:t>
            </a:r>
            <a:r>
              <a:rPr lang="vi-VN" sz="1400">
                <a:latin typeface="Times New Roman" pitchFamily="18" charset="0"/>
                <a:cs typeface="Times New Roman" pitchFamily="18" charset="0"/>
              </a:rPr>
              <a:t>y quan hệ của hai Đảng, hai nước phát </a:t>
            </a:r>
            <a:r>
              <a:rPr lang="es-ES" sz="1400">
                <a:latin typeface="Times New Roman" pitchFamily="18" charset="0"/>
                <a:cs typeface="Times New Roman" pitchFamily="18" charset="0"/>
              </a:rPr>
              <a:t>triển </a:t>
            </a:r>
            <a:r>
              <a:rPr lang="vi-VN" sz="1400">
                <a:latin typeface="Times New Roman" pitchFamily="18" charset="0"/>
                <a:cs typeface="Times New Roman" pitchFamily="18" charset="0"/>
              </a:rPr>
              <a:t>theo hư</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ng lâu dài, hữu nghị, b</a:t>
            </a:r>
            <a:r>
              <a:rPr lang="en-US" sz="1400">
                <a:latin typeface="Times New Roman" pitchFamily="18" charset="0"/>
                <a:cs typeface="Times New Roman" pitchFamily="18" charset="0"/>
              </a:rPr>
              <a:t>ề</a:t>
            </a:r>
            <a:r>
              <a:rPr lang="vi-VN" sz="1400">
                <a:latin typeface="Times New Roman" pitchFamily="18" charset="0"/>
                <a:cs typeface="Times New Roman" pitchFamily="18" charset="0"/>
              </a:rPr>
              <a:t>n vững trên cơ </a:t>
            </a:r>
            <a:r>
              <a:rPr lang="en-US" sz="1400">
                <a:latin typeface="Times New Roman" pitchFamily="18" charset="0"/>
                <a:cs typeface="Times New Roman" pitchFamily="18" charset="0"/>
              </a:rPr>
              <a:t>sở phương châm</a:t>
            </a:r>
            <a:r>
              <a:rPr lang="vi-VN" sz="1400">
                <a:latin typeface="Times New Roman" pitchFamily="18" charset="0"/>
                <a:cs typeface="Times New Roman" pitchFamily="18" charset="0"/>
              </a:rPr>
              <a:t> 16 chữ </a:t>
            </a:r>
            <a:r>
              <a:rPr lang="en-US" sz="1400">
                <a:latin typeface="Times New Roman" pitchFamily="18" charset="0"/>
                <a:cs typeface="Times New Roman" pitchFamily="18" charset="0"/>
              </a:rPr>
              <a:t>và 4 </a:t>
            </a:r>
            <a:r>
              <a:rPr lang="de-DE" sz="1400">
                <a:latin typeface="Times New Roman" pitchFamily="18" charset="0"/>
                <a:cs typeface="Times New Roman" pitchFamily="18" charset="0"/>
              </a:rPr>
              <a:t>tốt </a:t>
            </a:r>
            <a:r>
              <a:rPr lang="vi-VN" sz="1400">
                <a:latin typeface="Times New Roman" pitchFamily="18" charset="0"/>
                <a:cs typeface="Times New Roman" pitchFamily="18" charset="0"/>
              </a:rPr>
              <a:t>thì </a:t>
            </a:r>
            <a:r>
              <a:rPr lang="en-US" sz="1400">
                <a:latin typeface="Times New Roman" pitchFamily="18" charset="0"/>
                <a:cs typeface="Times New Roman" pitchFamily="18" charset="0"/>
              </a:rPr>
              <a:t>sẽ </a:t>
            </a:r>
            <a:r>
              <a:rPr lang="vi-VN" sz="1400">
                <a:latin typeface="Times New Roman" pitchFamily="18" charset="0"/>
                <a:cs typeface="Times New Roman" pitchFamily="18" charset="0"/>
              </a:rPr>
              <a:t>thu được k</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t quả t</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t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ẹp. Tin tưởng lãnh đạo cấp cao hai bên </a:t>
            </a:r>
            <a:r>
              <a:rPr lang="en-US" sz="1400">
                <a:latin typeface="Times New Roman" pitchFamily="18" charset="0"/>
                <a:cs typeface="Times New Roman" pitchFamily="18" charset="0"/>
              </a:rPr>
              <a:t>đều có</a:t>
            </a:r>
            <a:r>
              <a:rPr lang="vi-VN" sz="1400">
                <a:latin typeface="Times New Roman" pitchFamily="18" charset="0"/>
                <a:cs typeface="Times New Roman" pitchFamily="18" charset="0"/>
              </a:rPr>
              <a:t> mong muốn, </a:t>
            </a:r>
            <a:r>
              <a:rPr lang="en-US" sz="1400">
                <a:latin typeface="Times New Roman" pitchFamily="18" charset="0"/>
                <a:cs typeface="Times New Roman" pitchFamily="18" charset="0"/>
              </a:rPr>
              <a:t>ý</a:t>
            </a:r>
            <a:r>
              <a:rPr lang="vi-VN" sz="1400">
                <a:latin typeface="Times New Roman" pitchFamily="18" charset="0"/>
                <a:cs typeface="Times New Roman" pitchFamily="18" charset="0"/>
              </a:rPr>
              <a:t> nguyện chân thành thì ch</a:t>
            </a:r>
            <a:r>
              <a:rPr lang="en-US" sz="1400">
                <a:latin typeface="Times New Roman" pitchFamily="18" charset="0"/>
                <a:cs typeface="Times New Roman" pitchFamily="18" charset="0"/>
              </a:rPr>
              <a:t>ắ</a:t>
            </a:r>
            <a:r>
              <a:rPr lang="vi-VN" sz="1400">
                <a:latin typeface="Times New Roman" pitchFamily="18" charset="0"/>
                <a:cs typeface="Times New Roman" pitchFamily="18" charset="0"/>
              </a:rPr>
              <a:t>c ch</a:t>
            </a:r>
            <a:r>
              <a:rPr lang="en-US" sz="1400">
                <a:latin typeface="Times New Roman" pitchFamily="18" charset="0"/>
                <a:cs typeface="Times New Roman" pitchFamily="18" charset="0"/>
              </a:rPr>
              <a:t>ắ</a:t>
            </a:r>
            <a:r>
              <a:rPr lang="vi-VN" sz="1400">
                <a:latin typeface="Times New Roman" pitchFamily="18" charset="0"/>
                <a:cs typeface="Times New Roman" pitchFamily="18" charset="0"/>
              </a:rPr>
              <a:t>n c</a:t>
            </a:r>
            <a:r>
              <a:rPr lang="en-US" sz="1400">
                <a:latin typeface="Times New Roman" pitchFamily="18" charset="0"/>
                <a:cs typeface="Times New Roman" pitchFamily="18" charset="0"/>
              </a:rPr>
              <a:t>ó</a:t>
            </a:r>
            <a:r>
              <a:rPr lang="vi-VN" sz="1400">
                <a:latin typeface="Times New Roman" pitchFamily="18" charset="0"/>
                <a:cs typeface="Times New Roman" pitchFamily="18" charset="0"/>
              </a:rPr>
              <a:t> th</a:t>
            </a:r>
            <a:r>
              <a:rPr lang="en-US" sz="1400">
                <a:latin typeface="Times New Roman" pitchFamily="18" charset="0"/>
                <a:cs typeface="Times New Roman" pitchFamily="18" charset="0"/>
              </a:rPr>
              <a:t>ể</a:t>
            </a:r>
            <a:r>
              <a:rPr lang="vi-VN" sz="1400">
                <a:latin typeface="Times New Roman" pitchFamily="18" charset="0"/>
                <a:cs typeface="Times New Roman" pitchFamily="18" charset="0"/>
              </a:rPr>
              <a:t> giải quyết được những v</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đề này</a:t>
            </a:r>
            <a:r>
              <a:rPr lang="vi-VN" sz="1400">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a:t>
            </a:r>
            <a:r>
              <a:rPr lang="vi-VN" sz="1400" b="1" smtClean="0">
                <a:latin typeface="Times New Roman" pitchFamily="18" charset="0"/>
                <a:cs typeface="Times New Roman" pitchFamily="18" charset="0"/>
              </a:rPr>
              <a:t>2</a:t>
            </a:r>
            <a:r>
              <a:rPr lang="vi-VN" sz="1400" b="1">
                <a:latin typeface="Times New Roman" pitchFamily="18" charset="0"/>
                <a:cs typeface="Times New Roman" pitchFamily="18" charset="0"/>
              </a:rPr>
              <a:t>. </a:t>
            </a:r>
            <a:r>
              <a:rPr lang="en-US" sz="1400" b="1">
                <a:latin typeface="Times New Roman" pitchFamily="18" charset="0"/>
                <a:cs typeface="Times New Roman" pitchFamily="18" charset="0"/>
              </a:rPr>
              <a:t>Ý</a:t>
            </a:r>
            <a:r>
              <a:rPr lang="vi-VN" sz="1400" b="1">
                <a:latin typeface="Times New Roman" pitchFamily="18" charset="0"/>
                <a:cs typeface="Times New Roman" pitchFamily="18" charset="0"/>
              </a:rPr>
              <a:t> ki</a:t>
            </a:r>
            <a:r>
              <a:rPr lang="en-US" sz="1400" b="1">
                <a:latin typeface="Times New Roman" pitchFamily="18" charset="0"/>
                <a:cs typeface="Times New Roman" pitchFamily="18" charset="0"/>
              </a:rPr>
              <a:t>ế</a:t>
            </a:r>
            <a:r>
              <a:rPr lang="vi-VN" sz="1400" b="1">
                <a:latin typeface="Times New Roman" pitchFamily="18" charset="0"/>
                <a:cs typeface="Times New Roman" pitchFamily="18" charset="0"/>
              </a:rPr>
              <a:t>n trao đ</a:t>
            </a:r>
            <a:r>
              <a:rPr lang="en-US" sz="1400" b="1">
                <a:latin typeface="Times New Roman" pitchFamily="18" charset="0"/>
                <a:cs typeface="Times New Roman" pitchFamily="18" charset="0"/>
              </a:rPr>
              <a:t>ổ</a:t>
            </a:r>
            <a:r>
              <a:rPr lang="vi-VN" sz="1400" b="1">
                <a:latin typeface="Times New Roman" pitchFamily="18" charset="0"/>
                <a:cs typeface="Times New Roman" pitchFamily="18" charset="0"/>
              </a:rPr>
              <a:t>i của Chủ tịch Quốc hội Nguy</a:t>
            </a:r>
            <a:r>
              <a:rPr lang="en-US" sz="1400" b="1">
                <a:latin typeface="Times New Roman" pitchFamily="18" charset="0"/>
                <a:cs typeface="Times New Roman" pitchFamily="18" charset="0"/>
              </a:rPr>
              <a:t>ễ</a:t>
            </a:r>
            <a:r>
              <a:rPr lang="vi-VN" sz="1400" b="1">
                <a:latin typeface="Times New Roman" pitchFamily="18" charset="0"/>
                <a:cs typeface="Times New Roman" pitchFamily="18" charset="0"/>
              </a:rPr>
              <a:t>n Sinh Hùng</a:t>
            </a:r>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Nh</a:t>
            </a:r>
            <a:r>
              <a:rPr lang="en-US" sz="1400">
                <a:latin typeface="Times New Roman" pitchFamily="18" charset="0"/>
                <a:cs typeface="Times New Roman" pitchFamily="18" charset="0"/>
              </a:rPr>
              <a:t>ấ</a:t>
            </a:r>
            <a:r>
              <a:rPr lang="vi-VN" sz="1400">
                <a:latin typeface="Times New Roman" pitchFamily="18" charset="0"/>
                <a:cs typeface="Times New Roman" pitchFamily="18" charset="0"/>
              </a:rPr>
              <a:t>n mạnh mục </a:t>
            </a:r>
            <a:r>
              <a:rPr lang="en-US" sz="1400">
                <a:latin typeface="Times New Roman" pitchFamily="18" charset="0"/>
                <a:cs typeface="Times New Roman" pitchFamily="18" charset="0"/>
              </a:rPr>
              <a:t>đí</a:t>
            </a:r>
            <a:r>
              <a:rPr lang="de-DE" sz="1400">
                <a:latin typeface="Times New Roman" pitchFamily="18" charset="0"/>
                <a:cs typeface="Times New Roman" pitchFamily="18" charset="0"/>
              </a:rPr>
              <a:t>ch </a:t>
            </a:r>
            <a:r>
              <a:rPr lang="vi-VN" sz="1400">
                <a:latin typeface="Times New Roman" pitchFamily="18" charset="0"/>
                <a:cs typeface="Times New Roman" pitchFamily="18" charset="0"/>
              </a:rPr>
              <a:t>chuy</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n thăm lần n</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y của </a:t>
            </a:r>
            <a:r>
              <a:rPr lang="vi-VN" sz="1400" smtClean="0">
                <a:latin typeface="Times New Roman" pitchFamily="18" charset="0"/>
                <a:cs typeface="Times New Roman" pitchFamily="18" charset="0"/>
              </a:rPr>
              <a:t>Đoàn</a:t>
            </a:r>
            <a:r>
              <a:rPr lang="en-US" sz="1400" smtClean="0">
                <a:latin typeface="Times New Roman" pitchFamily="18" charset="0"/>
                <a:cs typeface="Times New Roman" pitchFamily="18" charset="0"/>
              </a:rPr>
              <a:t> Việt Nam</a:t>
            </a:r>
            <a:r>
              <a:rPr lang="vi-VN" sz="1400" smtClean="0">
                <a:latin typeface="Times New Roman" pitchFamily="18" charset="0"/>
                <a:cs typeface="Times New Roman" pitchFamily="18" charset="0"/>
              </a:rPr>
              <a:t> </a:t>
            </a:r>
            <a:r>
              <a:rPr lang="vi-VN" sz="1400">
                <a:latin typeface="Times New Roman" pitchFamily="18" charset="0"/>
                <a:cs typeface="Times New Roman" pitchFamily="18" charset="0"/>
              </a:rPr>
              <a:t>nh</a:t>
            </a:r>
            <a:r>
              <a:rPr lang="en-US" sz="1400">
                <a:latin typeface="Times New Roman" pitchFamily="18" charset="0"/>
                <a:cs typeface="Times New Roman" pitchFamily="18" charset="0"/>
              </a:rPr>
              <a:t>ằ</a:t>
            </a:r>
            <a:r>
              <a:rPr lang="vi-VN" sz="1400">
                <a:latin typeface="Times New Roman" pitchFamily="18" charset="0"/>
                <a:cs typeface="Times New Roman" pitchFamily="18" charset="0"/>
              </a:rPr>
              <a:t>m tiếp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ục duy trì,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ăng c</a:t>
            </a:r>
            <a:r>
              <a:rPr lang="en-US" sz="1400">
                <a:latin typeface="Times New Roman" pitchFamily="18" charset="0"/>
                <a:cs typeface="Times New Roman" pitchFamily="18" charset="0"/>
              </a:rPr>
              <a:t>ường</a:t>
            </a:r>
            <a:r>
              <a:rPr lang="vi-VN" sz="1400">
                <a:latin typeface="Times New Roman" pitchFamily="18" charset="0"/>
                <a:cs typeface="Times New Roman" pitchFamily="18" charset="0"/>
              </a:rPr>
              <a:t> và thắt chặt hơn nữa quan hệ hợp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ác gi</a:t>
            </a:r>
            <a:r>
              <a:rPr lang="en-US" sz="1400">
                <a:latin typeface="Times New Roman" pitchFamily="18" charset="0"/>
                <a:cs typeface="Times New Roman" pitchFamily="18" charset="0"/>
              </a:rPr>
              <a:t>ữa</a:t>
            </a:r>
            <a:r>
              <a:rPr lang="vi-VN" sz="1400">
                <a:latin typeface="Times New Roman" pitchFamily="18" charset="0"/>
                <a:cs typeface="Times New Roman" pitchFamily="18" charset="0"/>
              </a:rPr>
              <a:t> Qu</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c hội Việt Nam v</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i Đại hội đại biểu nhân d</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n </a:t>
            </a:r>
            <a:r>
              <a:rPr lang="en-US" sz="1400">
                <a:latin typeface="Times New Roman" pitchFamily="18" charset="0"/>
                <a:cs typeface="Times New Roman" pitchFamily="18" charset="0"/>
              </a:rPr>
              <a:t>t</a:t>
            </a:r>
            <a:r>
              <a:rPr lang="vi-VN" sz="1400">
                <a:latin typeface="Times New Roman" pitchFamily="18" charset="0"/>
                <a:cs typeface="Times New Roman" pitchFamily="18" charset="0"/>
              </a:rPr>
              <a:t>oàn quốc Trung Quốc, đồng </a:t>
            </a:r>
            <a:r>
              <a:rPr lang="en-US" sz="1400">
                <a:latin typeface="Times New Roman" pitchFamily="18" charset="0"/>
                <a:cs typeface="Times New Roman" pitchFamily="18" charset="0"/>
              </a:rPr>
              <a:t>thời</a:t>
            </a:r>
            <a:r>
              <a:rPr lang="vi-VN" sz="1400">
                <a:latin typeface="Times New Roman" pitchFamily="18" charset="0"/>
                <a:cs typeface="Times New Roman" pitchFamily="18" charset="0"/>
              </a:rPr>
              <a:t> vun </a:t>
            </a:r>
            <a:r>
              <a:rPr lang="en-US" sz="1400">
                <a:latin typeface="Times New Roman" pitchFamily="18" charset="0"/>
                <a:cs typeface="Times New Roman" pitchFamily="18" charset="0"/>
              </a:rPr>
              <a:t>đắ</a:t>
            </a:r>
            <a:r>
              <a:rPr lang="vi-VN" sz="1400">
                <a:latin typeface="Times New Roman" pitchFamily="18" charset="0"/>
                <a:cs typeface="Times New Roman" pitchFamily="18" charset="0"/>
              </a:rPr>
              <a:t>p </a:t>
            </a:r>
            <a:r>
              <a:rPr lang="en-US" sz="1400">
                <a:latin typeface="Times New Roman" pitchFamily="18" charset="0"/>
                <a:cs typeface="Times New Roman" pitchFamily="18" charset="0"/>
              </a:rPr>
              <a:t>tì</a:t>
            </a:r>
            <a:r>
              <a:rPr lang="vi-VN" sz="1400">
                <a:latin typeface="Times New Roman" pitchFamily="18" charset="0"/>
                <a:cs typeface="Times New Roman" pitchFamily="18" charset="0"/>
              </a:rPr>
              <a:t>nh hữu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quan hệ đ</a:t>
            </a:r>
            <a:r>
              <a:rPr lang="en-US" sz="1400">
                <a:latin typeface="Times New Roman" pitchFamily="18" charset="0"/>
                <a:cs typeface="Times New Roman" pitchFamily="18" charset="0"/>
              </a:rPr>
              <a:t>ố</a:t>
            </a:r>
            <a:r>
              <a:rPr lang="vi-VN" sz="1400">
                <a:latin typeface="Times New Roman" pitchFamily="18" charset="0"/>
                <a:cs typeface="Times New Roman" pitchFamily="18" charset="0"/>
              </a:rPr>
              <a:t>i tác chiến lược toàn diện giữa hai</a:t>
            </a:r>
            <a:r>
              <a:rPr lang="en-US" sz="1400">
                <a:latin typeface="Times New Roman" pitchFamily="18" charset="0"/>
                <a:cs typeface="Times New Roman" pitchFamily="18" charset="0"/>
              </a:rPr>
              <a:t> nước.</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Kh</a:t>
            </a:r>
            <a:r>
              <a:rPr lang="en-US" sz="1400">
                <a:latin typeface="Times New Roman" pitchFamily="18" charset="0"/>
                <a:cs typeface="Times New Roman" pitchFamily="18" charset="0"/>
              </a:rPr>
              <a:t>ẳ</a:t>
            </a:r>
            <a:r>
              <a:rPr lang="vi-VN" sz="1400">
                <a:latin typeface="Times New Roman" pitchFamily="18" charset="0"/>
                <a:cs typeface="Times New Roman" pitchFamily="18" charset="0"/>
              </a:rPr>
              <a:t>ng định Đảng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Nhà nước Việt Nam, t</a:t>
            </a:r>
            <a:r>
              <a:rPr lang="en-US" sz="1400">
                <a:latin typeface="Times New Roman" pitchFamily="18" charset="0"/>
                <a:cs typeface="Times New Roman" pitchFamily="18" charset="0"/>
              </a:rPr>
              <a:t>rước</a:t>
            </a:r>
            <a:r>
              <a:rPr lang="vi-VN" sz="1400">
                <a:latin typeface="Times New Roman" pitchFamily="18" charset="0"/>
                <a:cs typeface="Times New Roman" pitchFamily="18" charset="0"/>
              </a:rPr>
              <a:t> sau như một, luôn </a:t>
            </a:r>
            <a:r>
              <a:rPr lang="vi-VN" sz="1400" smtClean="0">
                <a:latin typeface="Times New Roman" pitchFamily="18" charset="0"/>
                <a:cs typeface="Times New Roman" pitchFamily="18" charset="0"/>
              </a:rPr>
              <a:t>coi</a:t>
            </a:r>
            <a:r>
              <a:rPr lang="en-US" sz="1400" smtClean="0">
                <a:latin typeface="Times New Roman" pitchFamily="18" charset="0"/>
                <a:cs typeface="Times New Roman" pitchFamily="18" charset="0"/>
              </a:rPr>
              <a:t> </a:t>
            </a:r>
            <a:r>
              <a:rPr lang="vi-VN" sz="1400">
                <a:latin typeface="Times New Roman" pitchFamily="18" charset="0"/>
                <a:cs typeface="Times New Roman" pitchFamily="18" charset="0"/>
              </a:rPr>
              <a:t>trọng việc gìn </a:t>
            </a:r>
            <a:r>
              <a:rPr lang="en-US" sz="1400">
                <a:latin typeface="Times New Roman" pitchFamily="18" charset="0"/>
                <a:cs typeface="Times New Roman" pitchFamily="18" charset="0"/>
              </a:rPr>
              <a:t>giữ, </a:t>
            </a:r>
            <a:r>
              <a:rPr lang="vi-VN" sz="1400">
                <a:latin typeface="Times New Roman" pitchFamily="18" charset="0"/>
                <a:cs typeface="Times New Roman" pitchFamily="18" charset="0"/>
              </a:rPr>
              <a:t>kế th</a:t>
            </a:r>
            <a:r>
              <a:rPr lang="en-US" sz="1400">
                <a:latin typeface="Times New Roman" pitchFamily="18" charset="0"/>
                <a:cs typeface="Times New Roman" pitchFamily="18" charset="0"/>
              </a:rPr>
              <a:t>ừa</a:t>
            </a:r>
            <a:r>
              <a:rPr lang="vi-VN" sz="1400">
                <a:latin typeface="Times New Roman" pitchFamily="18" charset="0"/>
                <a:cs typeface="Times New Roman" pitchFamily="18" charset="0"/>
              </a:rPr>
              <a:t>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phát huy tình </a:t>
            </a:r>
            <a:r>
              <a:rPr lang="en-US" sz="1400">
                <a:latin typeface="Times New Roman" pitchFamily="18" charset="0"/>
                <a:cs typeface="Times New Roman" pitchFamily="18" charset="0"/>
              </a:rPr>
              <a:t>đoàn</a:t>
            </a:r>
            <a:r>
              <a:rPr lang="vi-VN" sz="1400">
                <a:latin typeface="Times New Roman" pitchFamily="18" charset="0"/>
                <a:cs typeface="Times New Roman" pitchFamily="18" charset="0"/>
              </a:rPr>
              <a:t> k</a:t>
            </a:r>
            <a:r>
              <a:rPr lang="en-US" sz="1400">
                <a:latin typeface="Times New Roman" pitchFamily="18" charset="0"/>
                <a:cs typeface="Times New Roman" pitchFamily="18" charset="0"/>
              </a:rPr>
              <a:t>ế</a:t>
            </a:r>
            <a:r>
              <a:rPr lang="vi-VN" sz="1400">
                <a:latin typeface="Times New Roman" pitchFamily="18" charset="0"/>
                <a:cs typeface="Times New Roman" pitchFamily="18" charset="0"/>
              </a:rPr>
              <a:t>t hữu ngh</a:t>
            </a:r>
            <a:r>
              <a:rPr lang="en-US" sz="1400">
                <a:latin typeface="Times New Roman" pitchFamily="18" charset="0"/>
                <a:cs typeface="Times New Roman" pitchFamily="18" charset="0"/>
              </a:rPr>
              <a:t>ị</a:t>
            </a:r>
            <a:r>
              <a:rPr lang="vi-VN" sz="1400">
                <a:latin typeface="Times New Roman" pitchFamily="18" charset="0"/>
                <a:cs typeface="Times New Roman" pitchFamily="18" charset="0"/>
              </a:rPr>
              <a:t> tr</a:t>
            </a:r>
            <a:r>
              <a:rPr lang="en-US" sz="1400">
                <a:latin typeface="Times New Roman" pitchFamily="18" charset="0"/>
                <a:cs typeface="Times New Roman" pitchFamily="18" charset="0"/>
              </a:rPr>
              <a:t>u</a:t>
            </a:r>
            <a:r>
              <a:rPr lang="vi-VN" sz="1400">
                <a:latin typeface="Times New Roman" pitchFamily="18" charset="0"/>
                <a:cs typeface="Times New Roman" pitchFamily="18" charset="0"/>
              </a:rPr>
              <a:t>yền thống Việt Nam - Trung Quốc do Chủ tịch Hồ Chi Minh v</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Chủ tịch Mao Trạch </a:t>
            </a:r>
            <a:r>
              <a:rPr lang="en-US" sz="1400">
                <a:latin typeface="Times New Roman" pitchFamily="18" charset="0"/>
                <a:cs typeface="Times New Roman" pitchFamily="18" charset="0"/>
              </a:rPr>
              <a:t>Đ</a:t>
            </a:r>
            <a:r>
              <a:rPr lang="vi-VN" sz="1400">
                <a:latin typeface="Times New Roman" pitchFamily="18" charset="0"/>
                <a:cs typeface="Times New Roman" pitchFamily="18" charset="0"/>
              </a:rPr>
              <a:t>ông cùng nhiều thế hệ l</a:t>
            </a:r>
            <a:r>
              <a:rPr lang="en-US" sz="1400">
                <a:latin typeface="Times New Roman" pitchFamily="18" charset="0"/>
                <a:cs typeface="Times New Roman" pitchFamily="18" charset="0"/>
              </a:rPr>
              <a:t>ã</a:t>
            </a:r>
            <a:r>
              <a:rPr lang="vi-VN" sz="1400">
                <a:latin typeface="Times New Roman" pitchFamily="18" charset="0"/>
                <a:cs typeface="Times New Roman" pitchFamily="18" charset="0"/>
              </a:rPr>
              <a:t>nh đạo tiền bối hai n</a:t>
            </a:r>
            <a:r>
              <a:rPr lang="en-US" sz="1400">
                <a:latin typeface="Times New Roman" pitchFamily="18" charset="0"/>
                <a:cs typeface="Times New Roman" pitchFamily="18" charset="0"/>
              </a:rPr>
              <a:t>ướ</a:t>
            </a:r>
            <a:r>
              <a:rPr lang="vi-VN" sz="1400">
                <a:latin typeface="Times New Roman" pitchFamily="18" charset="0"/>
                <a:cs typeface="Times New Roman" pitchFamily="18" charset="0"/>
              </a:rPr>
              <a:t>c dày c</a:t>
            </a:r>
            <a:r>
              <a:rPr lang="en-US" sz="1400">
                <a:latin typeface="Times New Roman" pitchFamily="18" charset="0"/>
                <a:cs typeface="Times New Roman" pitchFamily="18" charset="0"/>
              </a:rPr>
              <a:t>ô</a:t>
            </a:r>
            <a:r>
              <a:rPr lang="vi-VN" sz="1400">
                <a:latin typeface="Times New Roman" pitchFamily="18" charset="0"/>
                <a:cs typeface="Times New Roman" pitchFamily="18" charset="0"/>
              </a:rPr>
              <a:t>ng vun </a:t>
            </a:r>
            <a:r>
              <a:rPr lang="en-US" sz="1400">
                <a:latin typeface="Times New Roman" pitchFamily="18" charset="0"/>
                <a:cs typeface="Times New Roman" pitchFamily="18" charset="0"/>
              </a:rPr>
              <a:t>đắp</a:t>
            </a:r>
            <a:r>
              <a:rPr lang="vi-VN" sz="1400">
                <a:latin typeface="Times New Roman" pitchFamily="18" charset="0"/>
                <a:cs typeface="Times New Roman" pitchFamily="18" charset="0"/>
              </a:rPr>
              <a:t>; coi đ</a:t>
            </a:r>
            <a:r>
              <a:rPr lang="en-US" sz="1400">
                <a:latin typeface="Times New Roman" pitchFamily="18" charset="0"/>
                <a:cs typeface="Times New Roman" pitchFamily="18" charset="0"/>
              </a:rPr>
              <a:t>â</a:t>
            </a:r>
            <a:r>
              <a:rPr lang="vi-VN" sz="1400">
                <a:latin typeface="Times New Roman" pitchFamily="18" charset="0"/>
                <a:cs typeface="Times New Roman" pitchFamily="18" charset="0"/>
              </a:rPr>
              <a:t>y l</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 t</a:t>
            </a:r>
            <a:r>
              <a:rPr lang="en-US" sz="1400">
                <a:latin typeface="Times New Roman" pitchFamily="18" charset="0"/>
                <a:cs typeface="Times New Roman" pitchFamily="18" charset="0"/>
              </a:rPr>
              <a:t>à</a:t>
            </a:r>
            <a:r>
              <a:rPr lang="vi-VN" sz="1400">
                <a:latin typeface="Times New Roman" pitchFamily="18" charset="0"/>
                <a:cs typeface="Times New Roman" pitchFamily="18" charset="0"/>
              </a:rPr>
              <a:t>i s</a:t>
            </a:r>
            <a:r>
              <a:rPr lang="en-US" sz="1400">
                <a:latin typeface="Times New Roman" pitchFamily="18" charset="0"/>
                <a:cs typeface="Times New Roman" pitchFamily="18" charset="0"/>
              </a:rPr>
              <a:t>ả</a:t>
            </a:r>
            <a:r>
              <a:rPr lang="vi-VN" sz="1400">
                <a:latin typeface="Times New Roman" pitchFamily="18" charset="0"/>
                <a:cs typeface="Times New Roman" pitchFamily="18" charset="0"/>
              </a:rPr>
              <a:t>n chung quý báu của hai Đảng, hai nư</a:t>
            </a:r>
            <a:r>
              <a:rPr lang="en-US" sz="1400">
                <a:latin typeface="Times New Roman" pitchFamily="18" charset="0"/>
                <a:cs typeface="Times New Roman" pitchFamily="18" charset="0"/>
              </a:rPr>
              <a:t>ớ</a:t>
            </a:r>
            <a:r>
              <a:rPr lang="vi-VN" sz="1400">
                <a:latin typeface="Times New Roman" pitchFamily="18" charset="0"/>
                <a:cs typeface="Times New Roman" pitchFamily="18" charset="0"/>
              </a:rPr>
              <a:t>c và nhân dân hai nước, cần không ng</a:t>
            </a:r>
            <a:r>
              <a:rPr lang="en-US" sz="1400">
                <a:latin typeface="Times New Roman" pitchFamily="18" charset="0"/>
                <a:cs typeface="Times New Roman" pitchFamily="18" charset="0"/>
              </a:rPr>
              <a:t>ừ</a:t>
            </a:r>
            <a:r>
              <a:rPr lang="vi-VN" sz="1400">
                <a:latin typeface="Times New Roman" pitchFamily="18" charset="0"/>
                <a:cs typeface="Times New Roman" pitchFamily="18" charset="0"/>
              </a:rPr>
              <a:t>ng kế th</a:t>
            </a:r>
            <a:r>
              <a:rPr lang="en-US" sz="1400">
                <a:latin typeface="Times New Roman" pitchFamily="18" charset="0"/>
                <a:cs typeface="Times New Roman" pitchFamily="18" charset="0"/>
              </a:rPr>
              <a:t>ừa</a:t>
            </a:r>
            <a:r>
              <a:rPr lang="vi-VN" sz="1400">
                <a:latin typeface="Times New Roman" pitchFamily="18" charset="0"/>
                <a:cs typeface="Times New Roman" pitchFamily="18" charset="0"/>
              </a:rPr>
              <a:t>, giữ gìn v</a:t>
            </a:r>
            <a:r>
              <a:rPr lang="en-US" sz="1400">
                <a:latin typeface="Times New Roman" pitchFamily="18" charset="0"/>
                <a:cs typeface="Times New Roman" pitchFamily="18" charset="0"/>
              </a:rPr>
              <a:t>à </a:t>
            </a:r>
            <a:r>
              <a:rPr lang="fr-FR" sz="1400">
                <a:latin typeface="Times New Roman" pitchFamily="18" charset="0"/>
                <a:cs typeface="Times New Roman" pitchFamily="18" charset="0"/>
              </a:rPr>
              <a:t>phát </a:t>
            </a:r>
            <a:r>
              <a:rPr lang="vi-VN" sz="1400">
                <a:latin typeface="Times New Roman" pitchFamily="18" charset="0"/>
                <a:cs typeface="Times New Roman" pitchFamily="18" charset="0"/>
              </a:rPr>
              <a:t>huy</a:t>
            </a:r>
            <a:r>
              <a:rPr lang="en-US" sz="140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9</a:t>
              </a:r>
              <a:endParaRPr lang="en-US" sz="1300" b="1" smtClean="0"/>
            </a:p>
            <a:p>
              <a:pPr algn="ctr"/>
              <a:r>
                <a:rPr lang="en-US" sz="800" b="1" smtClean="0"/>
                <a:t>THÁNG 1,2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5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88374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6985</TotalTime>
  <Words>1246</Words>
  <Application>Microsoft Office PowerPoint</Application>
  <PresentationFormat>A4 Paper (210x297 mm)</PresentationFormat>
  <Paragraphs>486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Tommy_Phan</cp:lastModifiedBy>
  <cp:revision>476</cp:revision>
  <cp:lastPrinted>2015-10-06T03:32:10Z</cp:lastPrinted>
  <dcterms:created xsi:type="dcterms:W3CDTF">2015-04-24T21:48:46Z</dcterms:created>
  <dcterms:modified xsi:type="dcterms:W3CDTF">2016-01-20T10:29:45Z</dcterms:modified>
</cp:coreProperties>
</file>